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850" r:id="rId1"/>
  </p:sldMasterIdLst>
  <p:notesMasterIdLst>
    <p:notesMasterId r:id="rId3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303" r:id="rId9"/>
    <p:sldId id="264" r:id="rId10"/>
    <p:sldId id="266" r:id="rId11"/>
    <p:sldId id="302" r:id="rId12"/>
    <p:sldId id="301" r:id="rId13"/>
    <p:sldId id="293" r:id="rId14"/>
    <p:sldId id="268" r:id="rId15"/>
    <p:sldId id="270" r:id="rId16"/>
    <p:sldId id="271" r:id="rId17"/>
    <p:sldId id="294" r:id="rId18"/>
    <p:sldId id="297" r:id="rId19"/>
    <p:sldId id="304" r:id="rId20"/>
    <p:sldId id="277" r:id="rId21"/>
    <p:sldId id="276" r:id="rId22"/>
    <p:sldId id="278" r:id="rId23"/>
    <p:sldId id="280" r:id="rId24"/>
    <p:sldId id="281" r:id="rId25"/>
    <p:sldId id="282" r:id="rId26"/>
    <p:sldId id="295" r:id="rId27"/>
    <p:sldId id="283" r:id="rId28"/>
    <p:sldId id="284" r:id="rId29"/>
    <p:sldId id="285" r:id="rId30"/>
    <p:sldId id="286" r:id="rId31"/>
    <p:sldId id="287" r:id="rId32"/>
    <p:sldId id="288" r:id="rId33"/>
    <p:sldId id="290" r:id="rId34"/>
    <p:sldId id="291" r:id="rId35"/>
  </p:sldIdLst>
  <p:sldSz cx="9144000" cy="5143500" type="screen16x9"/>
  <p:notesSz cx="6858000" cy="9144000"/>
  <p:embeddedFontLst>
    <p:embeddedFont>
      <p:font typeface="Instrument Sans" pitchFamily="2" charset="0"/>
      <p:regular r:id="rId37"/>
      <p:bold r:id="rId38"/>
      <p:italic r:id="rId39"/>
      <p:boldItalic r:id="rId40"/>
    </p:embeddedFont>
    <p:embeddedFont>
      <p:font typeface="Verdana" panose="020B0604030504040204" pitchFamily="34" charset="0"/>
      <p:regular r:id="rId41"/>
      <p:bold r:id="rId42"/>
      <p:italic r:id="rId43"/>
      <p:boldItalic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B97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1FC930C-AD69-4306-99C2-FC923B9DA54C}">
  <a:tblStyle styleId="{91FC930C-AD69-4306-99C2-FC923B9DA54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492"/>
    <p:restoredTop sz="86376"/>
  </p:normalViewPr>
  <p:slideViewPr>
    <p:cSldViewPr snapToGrid="0">
      <p:cViewPr varScale="1">
        <p:scale>
          <a:sx n="144" d="100"/>
          <a:sy n="144" d="100"/>
        </p:scale>
        <p:origin x="504" y="1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2332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>
      <p:cViewPr varScale="1">
        <p:scale>
          <a:sx n="95" d="100"/>
          <a:sy n="95" d="100"/>
        </p:scale>
        <p:origin x="3152" y="192"/>
      </p:cViewPr>
      <p:guideLst/>
    </p:cSldViewPr>
  </p:notes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notesMaster" Target="notesMasters/notesMaster1.xml"/><Relationship Id="rId37" Type="http://schemas.openxmlformats.org/officeDocument/2006/relationships/font" Target="fonts/font1.fntdata"/><Relationship Id="rId38" Type="http://schemas.openxmlformats.org/officeDocument/2006/relationships/font" Target="fonts/font2.fntdata"/><Relationship Id="rId39" Type="http://schemas.openxmlformats.org/officeDocument/2006/relationships/font" Target="fonts/font3.fntdata"/><Relationship Id="rId40" Type="http://schemas.openxmlformats.org/officeDocument/2006/relationships/font" Target="fonts/font4.fntdata"/><Relationship Id="rId41" Type="http://schemas.openxmlformats.org/officeDocument/2006/relationships/font" Target="fonts/font5.fntdata"/><Relationship Id="rId42" Type="http://schemas.openxmlformats.org/officeDocument/2006/relationships/font" Target="fonts/font6.fntdata"/><Relationship Id="rId43" Type="http://schemas.openxmlformats.org/officeDocument/2006/relationships/font" Target="fonts/font7.fntdata"/><Relationship Id="rId44" Type="http://schemas.openxmlformats.org/officeDocument/2006/relationships/font" Target="fonts/font8.fntdata"/><Relationship Id="rId45" Type="http://schemas.openxmlformats.org/officeDocument/2006/relationships/presProps" Target="presProps.xml"/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g3b7d77ec88f_2_5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5" name="Google Shape;565;g3b7d77ec88f_2_5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g3b7d77ec88f_2_5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7" name="Google Shape;577;g3b7d77ec88f_2_5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dirty="0"/>
              <a:t>Add a picture</a:t>
            </a: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g3b7d77ec88f_2_5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9" name="Google Shape;589;g3b7d77ec88f_2_5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g3b7d77ec88f_2_5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0" name="Google Shape;600;g3b7d77ec88f_2_5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g3b7d77ec88f_2_5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2" name="Google Shape;612;g3b7d77ec88f_2_5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g3bba72a9410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24" name="Google Shape;624;g3bba72a9410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3d60bd161ff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5" name="Google Shape;635;g3d60bd161ff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" name="Google Shape;8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/>
              <a:t>Gold text: new since last GM</a:t>
            </a:r>
            <a:endParaRPr dirty="0"/>
          </a:p>
        </p:txBody>
      </p:sp>
      <p:sp>
        <p:nvSpPr>
          <p:cNvPr id="88" name="Google Shape;88;p8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g3d5c0657a94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9" name="Google Shape;659;g3d5c0657a94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g3b7d77ec88f_2_7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1" name="Google Shape;691;g3b7d77ec88f_2_7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h2bb61bd0c40e159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1" name="Google Shape;131;h2bb61bd0c40e159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80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073763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h2bb61bd0c40e159a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6" name="Google Shape;146;h2bb61bd0c40e159a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80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073763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9">
          <a:extLst>
            <a:ext uri="{FF2B5EF4-FFF2-40B4-BE49-F238E27FC236}">
              <a16:creationId xmlns:a16="http://schemas.microsoft.com/office/drawing/2014/main" id="{CFE4683E-B599-C1E2-97B5-36C6C2FE40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g3b7d77ec88f_2_723:notes">
            <a:extLst>
              <a:ext uri="{FF2B5EF4-FFF2-40B4-BE49-F238E27FC236}">
                <a16:creationId xmlns:a16="http://schemas.microsoft.com/office/drawing/2014/main" id="{ECCFFE34-71E9-49F1-2449-3BEEE14FDBD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1" name="Google Shape;691;g3b7d77ec88f_2_723:notes">
            <a:extLst>
              <a:ext uri="{FF2B5EF4-FFF2-40B4-BE49-F238E27FC236}">
                <a16:creationId xmlns:a16="http://schemas.microsoft.com/office/drawing/2014/main" id="{B7C03704-905B-BB10-F786-C8AFDDF8483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328726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g3d7011bc60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9" name="Google Shape;709;g3d7011bc60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g3bbc9fb6dc8_0_5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30" name="Google Shape;730;g3bbc9fb6dc8_0_5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g3b7d77ec88f_2_7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3" name="Google Shape;743;g3b7d77ec88f_2_7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1">
          <a:extLst>
            <a:ext uri="{FF2B5EF4-FFF2-40B4-BE49-F238E27FC236}">
              <a16:creationId xmlns:a16="http://schemas.microsoft.com/office/drawing/2014/main" id="{29DC9C3B-7C1D-927F-E91C-44FE66141C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g3b7d77ec88f_2_704:notes">
            <a:extLst>
              <a:ext uri="{FF2B5EF4-FFF2-40B4-BE49-F238E27FC236}">
                <a16:creationId xmlns:a16="http://schemas.microsoft.com/office/drawing/2014/main" id="{5779EB56-5167-30B5-06DD-AC835D1513C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3" name="Google Shape;743;g3b7d77ec88f_2_704:notes">
            <a:extLst>
              <a:ext uri="{FF2B5EF4-FFF2-40B4-BE49-F238E27FC236}">
                <a16:creationId xmlns:a16="http://schemas.microsoft.com/office/drawing/2014/main" id="{74FEE2ED-9AF1-3A55-A21E-EE2E477A600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788793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g3b7d77ec88f_2_6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1" name="Google Shape;771;g3b7d77ec88f_2_6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9469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g3d5c0657a94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13" name="Google Shape;813;g3d5c0657a94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Google Shape;801;g3977581745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02" name="Google Shape;802;g3977581745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g3b7d77ec88f_2_6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2" name="Google Shape;822;g3b7d77ec88f_2_6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g39776525e1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9" name="Google Shape;849;g39776525e1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Google Shape;854;g3d652b9738d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55" name="Google Shape;855;g3d652b9738d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g3b7d77ec88f_2_6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9" name="Google Shape;869;g3b7d77ec88f_2_6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7">
          <a:extLst>
            <a:ext uri="{FF2B5EF4-FFF2-40B4-BE49-F238E27FC236}">
              <a16:creationId xmlns:a16="http://schemas.microsoft.com/office/drawing/2014/main" id="{87276BCA-D0F1-3984-06EA-8A6288BA6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g3b7d77ec88f_2_647:notes">
            <a:extLst>
              <a:ext uri="{FF2B5EF4-FFF2-40B4-BE49-F238E27FC236}">
                <a16:creationId xmlns:a16="http://schemas.microsoft.com/office/drawing/2014/main" id="{B2B185AB-D7A3-B85F-298B-A3477B8BFD0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9" name="Google Shape;869;g3b7d77ec88f_2_647:notes">
            <a:extLst>
              <a:ext uri="{FF2B5EF4-FFF2-40B4-BE49-F238E27FC236}">
                <a16:creationId xmlns:a16="http://schemas.microsoft.com/office/drawing/2014/main" id="{2257BD35-658B-711A-0E5E-12D1CE0FC92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8235843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g3b7d77ec88f_2_7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Zoe to ask people to consider what they have heard and complete the form on the table about priorities and volunteering opportunities.</a:t>
            </a:r>
            <a:endParaRPr dirty="0"/>
          </a:p>
        </p:txBody>
      </p:sp>
      <p:sp>
        <p:nvSpPr>
          <p:cNvPr id="877" name="Google Shape;877;g3b7d77ec88f_2_7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g3b7d77ec88f_2_7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5" name="Google Shape;885;g3b7d77ec88f_2_7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g3b7d77ec88f_2_7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5" name="Google Shape;895;g3b7d77ec88f_2_7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g3b7d77ec88f_2_7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03" name="Google Shape;903;g3b7d77ec88f_2_7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" name="Google Shape;909;g3b7d77ec88f_2_7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10" name="Google Shape;910;g3b7d77ec88f_2_7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Google Shape;918;g3b7d77ec88f_2_7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19" name="Google Shape;919;g3b7d77ec88f_2_7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g3b7d77ec88f_2_7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8" name="Google Shape;938;g3b7d77ec88f_2_7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g3b7d77ec88f_2_8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1" name="Google Shape;951;g3b7d77ec88f_2_8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52973-6F78-29C0-661F-4B1A8EEF73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0B6B62-539E-1038-E641-F98989A875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47FFEC-CB96-E924-5AF9-F8C564FDC8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14D8D-8606-A840-BE6B-41E1D16069F8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8DF325-4FED-305E-1298-AE2DE8E16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A169E6-6BF9-31F2-DCB5-11AA75AE4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865765119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637DA-0E3F-5014-1617-2F01027A4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6049F0-5E13-A7A9-E8BB-6B393FF552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0B8CA8-5EE0-FF49-7B83-C89C4294C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14D8D-8606-A840-BE6B-41E1D16069F8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FED978-E1CB-1B40-C0A3-A45B3B1DA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028A46-D00A-46C7-74EA-AE7270299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75507031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99927-1127-FAE0-D8C1-072B48C991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8387AB-548E-4357-49B8-10B2397EEA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7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915C86-9A58-9C99-AE70-E4987C7D4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14D8D-8606-A840-BE6B-41E1D16069F8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A910F8-C932-A7CC-E167-BE5731C5F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5F60CB-A6F1-2C14-0042-69BF99875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163775604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15ACC-AD4F-68F5-4633-1AB80C3D0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6916A3-321B-7C02-A512-FE8C29EF1E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8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2A9FB7-5B11-DC5C-973B-10DAE18891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8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EC44BE-C7F9-018B-5D33-B0A710095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14D8D-8606-A840-BE6B-41E1D16069F8}" type="datetimeFigureOut">
              <a:rPr lang="en-US" smtClean="0"/>
              <a:t>9/30/26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A4C34C-18D1-950E-7547-46040502A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ACFF14-2B85-7997-54A0-44B0EB263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120117938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1DBBB-5251-766F-0F9A-0B6AB25DDA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1B9072-ADC1-8D6D-3142-F0193FC3D9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CCC849-B6FF-5977-07C4-B7608D761D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220430-4582-52BB-71AE-0F592F3F9A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F29C4FF-0A9E-251A-E8E0-E1D691C7E9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4408D14-69C3-4C74-1D64-5539E69251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14D8D-8606-A840-BE6B-41E1D16069F8}" type="datetimeFigureOut">
              <a:rPr lang="en-US" smtClean="0"/>
              <a:t>9/30/26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6F0770-FA38-8927-DFEA-8A32BBB59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7017AD-95A9-1D3A-07EA-B2B5AEC9B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13928078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2C6D2-1FB2-94B8-4EA3-EDB5C0CE7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B3D644-60DD-31F4-59AB-E1D03784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14D8D-8606-A840-BE6B-41E1D16069F8}" type="datetimeFigureOut">
              <a:rPr lang="en-US" smtClean="0"/>
              <a:t>9/30/26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7F2CA2-15DA-68C7-A4BB-9C8C4BA23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A6AEE0-4FFE-1A09-4563-514E022E6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313798607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31099E-2328-1AC6-CF83-122C4CB20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14D8D-8606-A840-BE6B-41E1D16069F8}" type="datetimeFigureOut">
              <a:rPr lang="en-US" smtClean="0"/>
              <a:t>9/30/26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46A8C7-7CC3-B320-403D-A2507A4BF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1B2FCD-28C6-04E4-49A5-BED4BD9BB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62641991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84BE4-9D5C-BAA3-721F-54BEE699A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030DB2-1E80-3ADD-4953-B83C27311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4656AB-743C-F9CC-B662-51A8AD8B2E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4FCCAD-550B-2F34-0B9C-2410FAA74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14D8D-8606-A840-BE6B-41E1D16069F8}" type="datetimeFigureOut">
              <a:rPr lang="en-US" smtClean="0"/>
              <a:t>9/30/26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29A62B-3413-6B78-2D95-355FEC857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2C94D1-2373-CDA1-CBBC-2D8889C5D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48725442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7BAE3-BFC6-3700-A0DF-AB7263388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2E1DAB-1D71-57AE-4291-B4E56F7C240E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83B389-891B-42F0-4017-14478BE600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7B12E6-2EC4-FA5F-4DFA-D8E97EF15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14D8D-8606-A840-BE6B-41E1D16069F8}" type="datetimeFigureOut">
              <a:rPr lang="en-US" smtClean="0"/>
              <a:t>9/30/26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7F8D25-1303-3C16-FE36-0F496DC4F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8708F5-9720-7B8B-AA8A-D8F1934B7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110074957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92325-8EDD-640D-690F-C7BDABB02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F1EFF9-EDA8-E56A-FCC9-A7A751DC8C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A09B53-CD8E-5CAB-6F38-CDEA15399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14D8D-8606-A840-BE6B-41E1D16069F8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46D97C-71E7-882A-3FA2-5DE2ACD96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94E9B3-8481-37E2-C295-40BCCA6FB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13589621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A2049AB-2FF6-9DA8-A5ED-AADEA11AC7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3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7609EB-24D3-3B5F-82D8-A45CCF9B54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3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8C1FE1-8EB7-E111-ED60-201064B79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14D8D-8606-A840-BE6B-41E1D16069F8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F6095E-F061-00C2-924A-1F386F5C2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B5238F-BC3E-3319-464B-4F4A20AB4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70686996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086989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593657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5CA0032-E1CE-319D-78B6-73B3E8A247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215D4E-CD79-5ED9-D740-C77A882142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8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16389-80DA-0B30-D127-A887A1D224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5614D8D-8606-A840-BE6B-41E1D16069F8}" type="datetimeFigureOut">
              <a:rPr lang="en-US" smtClean="0"/>
              <a:t>9/30/26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EF3A64-08F9-CDCE-69D0-5C4E2D9F32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DC90A8-F13C-E052-7D91-022B77CF51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302241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  <p:sldLayoutId id="2147483854" r:id="rId4"/>
    <p:sldLayoutId id="2147483855" r:id="rId5"/>
    <p:sldLayoutId id="2147483856" r:id="rId6"/>
    <p:sldLayoutId id="2147483857" r:id="rId7"/>
    <p:sldLayoutId id="2147483858" r:id="rId8"/>
    <p:sldLayoutId id="2147483859" r:id="rId9"/>
    <p:sldLayoutId id="2147483860" r:id="rId10"/>
    <p:sldLayoutId id="2147483861" r:id="rId11"/>
    <p:sldLayoutId id="2147483862" r:id="rId12"/>
    <p:sldLayoutId id="2147483863" r:id="rId13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Relationship Id="rId4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Relationship Id="rId4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Relationship Id="rId4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g"/><Relationship Id="rId4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jpg"/><Relationship Id="rId4" Type="http://schemas.openxmlformats.org/officeDocument/2006/relationships/image" Target="../media/image2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Relationship Id="rId4" Type="http://schemas.openxmlformats.org/officeDocument/2006/relationships/image" Target="../media/image1.jpg"/><Relationship Id="rId5" Type="http://schemas.openxmlformats.org/officeDocument/2006/relationships/image" Target="../media/image2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9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jpg"/><Relationship Id="rId4" Type="http://schemas.openxmlformats.org/officeDocument/2006/relationships/image" Target="../media/image2.png"/><Relationship Id="rId5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jpg"/><Relationship Id="rId4" Type="http://schemas.openxmlformats.org/officeDocument/2006/relationships/image" Target="../media/image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png"/><Relationship Id="rId4" Type="http://schemas.openxmlformats.org/officeDocument/2006/relationships/image" Target="../media/image2.png"/><Relationship Id="rId5" Type="http://schemas.openxmlformats.org/officeDocument/2006/relationships/image" Target="../media/image15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jpg"/><Relationship Id="rId4" Type="http://schemas.openxmlformats.org/officeDocument/2006/relationships/image" Target="../media/image2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jpe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9.jpg"/><Relationship Id="rId4" Type="http://schemas.openxmlformats.org/officeDocument/2006/relationships/image" Target="../media/image2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jpg"/><Relationship Id="rId4" Type="http://schemas.openxmlformats.org/officeDocument/2006/relationships/image" Target="../media/image20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1.png"/><Relationship Id="rId4" Type="http://schemas.openxmlformats.org/officeDocument/2006/relationships/image" Target="../media/image2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2.png"/><Relationship Id="rId4" Type="http://schemas.openxmlformats.org/officeDocument/2006/relationships/image" Target="../media/image2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3.png"/><Relationship Id="rId4" Type="http://schemas.openxmlformats.org/officeDocument/2006/relationships/image" Target="../media/image2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7" name="Google Shape;567;p69"/>
          <p:cNvGrpSpPr/>
          <p:nvPr/>
        </p:nvGrpSpPr>
        <p:grpSpPr>
          <a:xfrm>
            <a:off x="0" y="7493150"/>
            <a:ext cx="9143800" cy="3365350"/>
            <a:chOff x="0" y="1625750"/>
            <a:chExt cx="9143800" cy="3365350"/>
          </a:xfrm>
        </p:grpSpPr>
        <p:sp>
          <p:nvSpPr>
            <p:cNvPr id="568" name="Google Shape;568;p69"/>
            <p:cNvSpPr/>
            <p:nvPr/>
          </p:nvSpPr>
          <p:spPr>
            <a:xfrm>
              <a:off x="8157700" y="1625750"/>
              <a:ext cx="986100" cy="33651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Instrument Sans"/>
                <a:ea typeface="Instrument Sans"/>
                <a:cs typeface="Instrument Sans"/>
                <a:sym typeface="Instrument Sans"/>
              </a:endParaRPr>
            </a:p>
          </p:txBody>
        </p:sp>
        <p:sp>
          <p:nvSpPr>
            <p:cNvPr id="569" name="Google Shape;569;p69"/>
            <p:cNvSpPr/>
            <p:nvPr/>
          </p:nvSpPr>
          <p:spPr>
            <a:xfrm>
              <a:off x="0" y="1625875"/>
              <a:ext cx="986100" cy="33651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Instrument Sans"/>
                <a:ea typeface="Instrument Sans"/>
                <a:cs typeface="Instrument Sans"/>
                <a:sym typeface="Instrument Sans"/>
              </a:endParaRPr>
            </a:p>
          </p:txBody>
        </p:sp>
        <p:pic>
          <p:nvPicPr>
            <p:cNvPr id="570" name="Google Shape;570;p69"/>
            <p:cNvPicPr preferRelativeResize="0"/>
            <p:nvPr/>
          </p:nvPicPr>
          <p:blipFill rotWithShape="1">
            <a:blip r:embed="rId3">
              <a:alphaModFix/>
            </a:blip>
            <a:srcRect l="-620" r="619"/>
            <a:stretch/>
          </p:blipFill>
          <p:spPr>
            <a:xfrm>
              <a:off x="814525" y="1625875"/>
              <a:ext cx="7469724" cy="33652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72" name="Google Shape;572;p69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1</a:t>
            </a:fld>
            <a:endParaRPr/>
          </a:p>
        </p:txBody>
      </p:sp>
      <p:sp>
        <p:nvSpPr>
          <p:cNvPr id="571" name="Google Shape;571;p69"/>
          <p:cNvSpPr txBox="1">
            <a:spLocks noGrp="1"/>
          </p:cNvSpPr>
          <p:nvPr>
            <p:ph type="title" idx="4294967295"/>
          </p:nvPr>
        </p:nvSpPr>
        <p:spPr>
          <a:xfrm>
            <a:off x="285750" y="863600"/>
            <a:ext cx="8858250" cy="144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 sz="3600" b="1" dirty="0">
                <a:solidFill>
                  <a:srgbClr val="073763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Community Association of Poundbury CIC </a:t>
            </a:r>
            <a:endParaRPr sz="3600" b="1" dirty="0">
              <a:solidFill>
                <a:srgbClr val="073763"/>
              </a:solidFill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endParaRPr sz="3200" dirty="0">
              <a:solidFill>
                <a:srgbClr val="073763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endParaRPr sz="2600" dirty="0">
              <a:solidFill>
                <a:srgbClr val="073763"/>
              </a:solidFill>
            </a:endParaRPr>
          </a:p>
        </p:txBody>
      </p:sp>
      <p:sp>
        <p:nvSpPr>
          <p:cNvPr id="573" name="Google Shape;573;p69"/>
          <p:cNvSpPr txBox="1"/>
          <p:nvPr/>
        </p:nvSpPr>
        <p:spPr>
          <a:xfrm>
            <a:off x="303675" y="3590500"/>
            <a:ext cx="8333400" cy="14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" sz="2800" b="0" i="0" u="none" strike="noStrike" cap="none" dirty="0">
                <a:solidFill>
                  <a:srgbClr val="073763"/>
                </a:solidFill>
                <a:latin typeface=""/>
                <a:ea typeface="Instrument Sans SemiBold"/>
                <a:cs typeface="Calibri" panose="020F0502020204030204" pitchFamily="34" charset="0"/>
                <a:sym typeface="Instrument Sans SemiBold"/>
              </a:rPr>
              <a:t>General Meeting</a:t>
            </a:r>
            <a:endParaRPr sz="2800" b="0" i="0" u="none" strike="noStrike" cap="none" dirty="0">
              <a:solidFill>
                <a:srgbClr val="073763"/>
              </a:solidFill>
              <a:latin typeface=""/>
              <a:ea typeface="Instrument Sans SemiBold"/>
              <a:cs typeface="Calibri" panose="020F0502020204030204" pitchFamily="34" charset="0"/>
              <a:sym typeface="Instrument Sans SemiBol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" sz="2000" b="0" i="0" u="none" strike="noStrike" cap="none" dirty="0">
                <a:solidFill>
                  <a:srgbClr val="073763"/>
                </a:solidFill>
                <a:latin typeface=""/>
                <a:ea typeface="Instrument Sans SemiBold"/>
                <a:cs typeface="Calibri" panose="020F0502020204030204" pitchFamily="34" charset="0"/>
                <a:sym typeface="Instrument Sans SemiBold"/>
              </a:rPr>
              <a:t>Damers Hall</a:t>
            </a:r>
            <a:endParaRPr sz="2000" b="0" i="0" u="none" strike="noStrike" cap="none" dirty="0">
              <a:solidFill>
                <a:srgbClr val="073763"/>
              </a:solidFill>
              <a:latin typeface=""/>
              <a:ea typeface="Instrument Sans SemiBold"/>
              <a:cs typeface="Calibri" panose="020F0502020204030204" pitchFamily="34" charset="0"/>
              <a:sym typeface="Instrument Sans SemiBol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" sz="2000" b="0" i="0" u="none" strike="noStrike" cap="none" dirty="0">
                <a:solidFill>
                  <a:srgbClr val="073763"/>
                </a:solidFill>
                <a:latin typeface=""/>
                <a:ea typeface="Instrument Sans SemiBold"/>
                <a:cs typeface="Calibri" panose="020F0502020204030204" pitchFamily="34" charset="0"/>
                <a:sym typeface="Instrument Sans SemiBold"/>
              </a:rPr>
              <a:t>6-8pm, October 7, 2026</a:t>
            </a:r>
            <a:endParaRPr sz="600" b="0" i="0" u="none" strike="noStrike" cap="none" dirty="0">
              <a:solidFill>
                <a:schemeClr val="lt1"/>
              </a:solidFill>
              <a:latin typeface=""/>
              <a:ea typeface="Instrument Sans"/>
              <a:cs typeface="Calibri" panose="020F0502020204030204" pitchFamily="34" charset="0"/>
              <a:sym typeface="Instrument San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F81C3CB-3867-BD7D-7BE5-84D4AA1D7C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0478" y="1483908"/>
            <a:ext cx="3159794" cy="210652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9" name="Google Shape;579;p70"/>
          <p:cNvGrpSpPr/>
          <p:nvPr/>
        </p:nvGrpSpPr>
        <p:grpSpPr>
          <a:xfrm>
            <a:off x="0" y="7493150"/>
            <a:ext cx="9143800" cy="3365350"/>
            <a:chOff x="0" y="1625750"/>
            <a:chExt cx="9143800" cy="3365350"/>
          </a:xfrm>
        </p:grpSpPr>
        <p:sp>
          <p:nvSpPr>
            <p:cNvPr id="580" name="Google Shape;580;p70"/>
            <p:cNvSpPr/>
            <p:nvPr/>
          </p:nvSpPr>
          <p:spPr>
            <a:xfrm>
              <a:off x="8157700" y="1625750"/>
              <a:ext cx="986100" cy="33651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Instrument Sans"/>
                <a:ea typeface="Instrument Sans"/>
                <a:cs typeface="Instrument Sans"/>
                <a:sym typeface="Instrument Sans"/>
              </a:endParaRPr>
            </a:p>
          </p:txBody>
        </p:sp>
        <p:sp>
          <p:nvSpPr>
            <p:cNvPr id="581" name="Google Shape;581;p70"/>
            <p:cNvSpPr/>
            <p:nvPr/>
          </p:nvSpPr>
          <p:spPr>
            <a:xfrm>
              <a:off x="0" y="1625875"/>
              <a:ext cx="986100" cy="33651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Instrument Sans"/>
                <a:ea typeface="Instrument Sans"/>
                <a:cs typeface="Instrument Sans"/>
                <a:sym typeface="Instrument Sans"/>
              </a:endParaRPr>
            </a:p>
          </p:txBody>
        </p:sp>
        <p:pic>
          <p:nvPicPr>
            <p:cNvPr id="582" name="Google Shape;582;p70"/>
            <p:cNvPicPr preferRelativeResize="0"/>
            <p:nvPr/>
          </p:nvPicPr>
          <p:blipFill rotWithShape="1">
            <a:blip r:embed="rId3">
              <a:alphaModFix/>
            </a:blip>
            <a:srcRect l="-620" r="619"/>
            <a:stretch/>
          </p:blipFill>
          <p:spPr>
            <a:xfrm>
              <a:off x="814525" y="1625875"/>
              <a:ext cx="7469725" cy="33652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83" name="Google Shape;583;p70"/>
          <p:cNvSpPr txBox="1">
            <a:spLocks noGrp="1"/>
          </p:cNvSpPr>
          <p:nvPr>
            <p:ph type="title"/>
          </p:nvPr>
        </p:nvSpPr>
        <p:spPr>
          <a:xfrm>
            <a:off x="239511" y="880222"/>
            <a:ext cx="8520600" cy="3575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" sz="3600" b="1" dirty="0">
                <a:solidFill>
                  <a:srgbClr val="07376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Welcome!</a:t>
            </a:r>
            <a:endParaRPr sz="3600" b="1" dirty="0">
              <a:solidFill>
                <a:srgbClr val="07376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2900" dirty="0">
              <a:solidFill>
                <a:srgbClr val="073763"/>
              </a:solidFill>
              <a:latin typeface=""/>
              <a:cs typeface="Calibri" panose="020F0502020204030204" pitchFamily="34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2800" dirty="0">
                <a:solidFill>
                  <a:srgbClr val="073763"/>
                </a:solidFill>
                <a:latin typeface=""/>
                <a:cs typeface="Calibri" panose="020F0502020204030204" pitchFamily="34" charset="0"/>
              </a:rPr>
              <a:t>Building a vibrant, inclusive </a:t>
            </a:r>
            <a:endParaRPr sz="2800" dirty="0">
              <a:solidFill>
                <a:srgbClr val="073763"/>
              </a:solidFill>
              <a:latin typeface=""/>
              <a:cs typeface="Calibri" panose="020F0502020204030204" pitchFamily="34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2800" dirty="0">
                <a:solidFill>
                  <a:srgbClr val="073763"/>
                </a:solidFill>
                <a:latin typeface=""/>
                <a:cs typeface="Calibri" panose="020F0502020204030204" pitchFamily="34" charset="0"/>
              </a:rPr>
              <a:t>and supportive community</a:t>
            </a:r>
            <a:endParaRPr sz="2800" dirty="0">
              <a:solidFill>
                <a:srgbClr val="073763"/>
              </a:solidFill>
              <a:latin typeface=""/>
              <a:cs typeface="Calibri" panose="020F0502020204030204" pitchFamily="34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2800" dirty="0">
              <a:solidFill>
                <a:srgbClr val="073763"/>
              </a:solidFill>
              <a:latin typeface=""/>
              <a:cs typeface="Calibri" panose="020F0502020204030204" pitchFamily="34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000" i="1" dirty="0">
                <a:solidFill>
                  <a:srgbClr val="073763"/>
                </a:solidFill>
                <a:latin typeface=""/>
                <a:cs typeface="Calibri" panose="020F0502020204030204" pitchFamily="34" charset="0"/>
              </a:rPr>
              <a:t>18 months on, we have much to share, and plans too!</a:t>
            </a:r>
            <a:endParaRPr sz="2000" i="1" dirty="0">
              <a:solidFill>
                <a:srgbClr val="073763"/>
              </a:solidFill>
              <a:latin typeface=""/>
              <a:cs typeface="Calibri" panose="020F0502020204030204" pitchFamily="34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2000" i="1" dirty="0">
              <a:solidFill>
                <a:srgbClr val="073763"/>
              </a:solidFill>
              <a:latin typeface="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r>
              <a:rPr lang="en" sz="2900" dirty="0">
                <a:solidFill>
                  <a:srgbClr val="073763"/>
                </a:solidFill>
                <a:latin typeface=""/>
              </a:rPr>
              <a:t>  </a:t>
            </a:r>
            <a:endParaRPr sz="3300" dirty="0">
              <a:solidFill>
                <a:srgbClr val="073763"/>
              </a:solidFill>
              <a:latin typeface=""/>
            </a:endParaRPr>
          </a:p>
        </p:txBody>
      </p:sp>
      <p:sp>
        <p:nvSpPr>
          <p:cNvPr id="584" name="Google Shape;584;p70"/>
          <p:cNvSpPr txBox="1">
            <a:spLocks noGrp="1"/>
          </p:cNvSpPr>
          <p:nvPr>
            <p:ph type="body" idx="1"/>
          </p:nvPr>
        </p:nvSpPr>
        <p:spPr>
          <a:xfrm>
            <a:off x="1007200" y="5495050"/>
            <a:ext cx="8520600" cy="21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endParaRPr/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endParaRPr/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endParaRPr/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endParaRPr/>
          </a:p>
        </p:txBody>
      </p:sp>
      <p:sp>
        <p:nvSpPr>
          <p:cNvPr id="585" name="Google Shape;585;p7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FC14917-EE23-8DAA-DCD1-0EB6975A0F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0952" y="4342874"/>
            <a:ext cx="1066801" cy="71120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1" name="Google Shape;591;p71"/>
          <p:cNvGrpSpPr/>
          <p:nvPr/>
        </p:nvGrpSpPr>
        <p:grpSpPr>
          <a:xfrm>
            <a:off x="0" y="7493150"/>
            <a:ext cx="9143800" cy="3365350"/>
            <a:chOff x="0" y="1625750"/>
            <a:chExt cx="9143800" cy="3365350"/>
          </a:xfrm>
        </p:grpSpPr>
        <p:sp>
          <p:nvSpPr>
            <p:cNvPr id="592" name="Google Shape;592;p71"/>
            <p:cNvSpPr/>
            <p:nvPr/>
          </p:nvSpPr>
          <p:spPr>
            <a:xfrm>
              <a:off x="8157700" y="1625750"/>
              <a:ext cx="986100" cy="33651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Instrument Sans"/>
                <a:ea typeface="Instrument Sans"/>
                <a:cs typeface="Instrument Sans"/>
                <a:sym typeface="Instrument Sans"/>
              </a:endParaRPr>
            </a:p>
          </p:txBody>
        </p:sp>
        <p:sp>
          <p:nvSpPr>
            <p:cNvPr id="593" name="Google Shape;593;p71"/>
            <p:cNvSpPr/>
            <p:nvPr/>
          </p:nvSpPr>
          <p:spPr>
            <a:xfrm>
              <a:off x="0" y="1625875"/>
              <a:ext cx="986100" cy="33651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Instrument Sans"/>
                <a:ea typeface="Instrument Sans"/>
                <a:cs typeface="Instrument Sans"/>
                <a:sym typeface="Instrument Sans"/>
              </a:endParaRPr>
            </a:p>
          </p:txBody>
        </p:sp>
        <p:pic>
          <p:nvPicPr>
            <p:cNvPr id="594" name="Google Shape;594;p71"/>
            <p:cNvPicPr preferRelativeResize="0"/>
            <p:nvPr/>
          </p:nvPicPr>
          <p:blipFill rotWithShape="1">
            <a:blip r:embed="rId3">
              <a:alphaModFix/>
            </a:blip>
            <a:srcRect l="-620" r="619"/>
            <a:stretch/>
          </p:blipFill>
          <p:spPr>
            <a:xfrm>
              <a:off x="814525" y="1625875"/>
              <a:ext cx="7469725" cy="33652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96" name="Google Shape;596;p71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595" name="Google Shape;595;p71"/>
          <p:cNvSpPr txBox="1">
            <a:spLocks noGrp="1"/>
          </p:cNvSpPr>
          <p:nvPr>
            <p:ph type="title" idx="4294967295"/>
          </p:nvPr>
        </p:nvSpPr>
        <p:spPr>
          <a:xfrm>
            <a:off x="354013" y="1111250"/>
            <a:ext cx="8789987" cy="2725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spAutoFit/>
          </a:bodyPr>
          <a:lstStyle/>
          <a:p>
            <a:pPr marL="127000"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A5A5A"/>
              </a:buClr>
              <a:buSzPts val="1600"/>
            </a:pPr>
            <a:r>
              <a:rPr lang="en" sz="14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 panose="020F0502020204030204" pitchFamily="34" charset="0"/>
                <a:sym typeface="Calibri"/>
              </a:rPr>
              <a:t>Doors open</a:t>
            </a:r>
            <a:endParaRPr sz="1400" b="1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 panose="020F0502020204030204" pitchFamily="34" charset="0"/>
              <a:sym typeface="Calibri"/>
            </a:endParaRPr>
          </a:p>
          <a:p>
            <a:pPr marL="127000" lvl="0">
              <a:lnSpc>
                <a:spcPct val="115000"/>
              </a:lnSpc>
              <a:buClr>
                <a:srgbClr val="5A5A5A"/>
              </a:buClr>
              <a:buSzPts val="1600"/>
            </a:pPr>
            <a:r>
              <a:rPr lang="en" sz="14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 panose="020F0502020204030204" pitchFamily="34" charset="0"/>
                <a:sym typeface="Calibri"/>
              </a:rPr>
              <a:t>Welcome, thanks &amp; introduction</a:t>
            </a:r>
            <a:r>
              <a:rPr lang="en" sz="14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 panose="020F0502020204030204" pitchFamily="34" charset="0"/>
                <a:sym typeface="Calibri"/>
              </a:rPr>
              <a:t> – Zoe Bell (6-6.05)</a:t>
            </a:r>
            <a:br>
              <a:rPr lang="en" sz="14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 panose="020F0502020204030204" pitchFamily="34" charset="0"/>
                <a:sym typeface="Calibri"/>
              </a:rPr>
            </a:br>
            <a:r>
              <a:rPr lang="en" sz="1400" b="1" dirty="0">
                <a:solidFill>
                  <a:schemeClr val="bg2">
                    <a:lumMod val="50000"/>
                  </a:schemeClr>
                </a:solidFill>
                <a:latin typeface=""/>
                <a:cs typeface="Calibri" panose="020F0502020204030204" pitchFamily="34" charset="0"/>
                <a:sym typeface="Calibri"/>
              </a:rPr>
              <a:t>Key</a:t>
            </a:r>
            <a:r>
              <a:rPr lang="en" sz="14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 panose="020F0502020204030204" pitchFamily="34" charset="0"/>
                <a:sym typeface="Calibri"/>
              </a:rPr>
              <a:t> note: </a:t>
            </a:r>
            <a:r>
              <a:rPr lang="en" sz="14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 panose="020F0502020204030204" pitchFamily="34" charset="0"/>
                <a:sym typeface="Calibri"/>
              </a:rPr>
              <a:t>Dorchester Town Clerk Charmaine Denny (6.05-6.15)</a:t>
            </a:r>
            <a:endParaRPr sz="1400" i="1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 panose="020F0502020204030204" pitchFamily="34" charset="0"/>
              <a:sym typeface="Calibri"/>
            </a:endParaRPr>
          </a:p>
          <a:p>
            <a:pPr marL="1270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A5A5A"/>
              </a:buClr>
              <a:buSzPts val="1600"/>
            </a:pPr>
            <a:r>
              <a:rPr lang="en" sz="14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 panose="020F0502020204030204" pitchFamily="34" charset="0"/>
                <a:sym typeface="Calibri"/>
              </a:rPr>
              <a:t>Progress review </a:t>
            </a:r>
            <a:r>
              <a:rPr lang="en" sz="14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 panose="020F0502020204030204" pitchFamily="34" charset="0"/>
                <a:sym typeface="Calibri"/>
              </a:rPr>
              <a:t>– All (6.15-6.30)</a:t>
            </a:r>
            <a:endParaRPr sz="1400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 panose="020F0502020204030204" pitchFamily="34" charset="0"/>
              <a:sym typeface="Calibri"/>
            </a:endParaRPr>
          </a:p>
          <a:p>
            <a:pPr marL="127000"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A5A5A"/>
              </a:buClr>
              <a:buSzPts val="1600"/>
            </a:pPr>
            <a:r>
              <a:rPr lang="en" sz="14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 panose="020F0502020204030204" pitchFamily="34" charset="0"/>
                <a:sym typeface="Calibri"/>
              </a:rPr>
              <a:t>Formal business </a:t>
            </a:r>
            <a:r>
              <a:rPr lang="en" sz="14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 panose="020F0502020204030204" pitchFamily="34" charset="0"/>
                <a:sym typeface="Calibri"/>
              </a:rPr>
              <a:t>(6.30-6.45) </a:t>
            </a:r>
            <a:endParaRPr sz="1400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 panose="020F0502020204030204" pitchFamily="34" charset="0"/>
              <a:sym typeface="Calibri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A5A5A"/>
              </a:buClr>
              <a:buSzPts val="1600"/>
            </a:pPr>
            <a:r>
              <a:rPr lang="en" sz="14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 panose="020F0502020204030204" pitchFamily="34" charset="0"/>
                <a:sym typeface="Calibri"/>
              </a:rPr>
              <a:t>           - Financial report and Community I</a:t>
            </a:r>
            <a:r>
              <a:rPr lang="en-US" sz="14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 panose="020F0502020204030204" pitchFamily="34" charset="0"/>
                <a:sym typeface="Calibri"/>
              </a:rPr>
              <a:t>n</a:t>
            </a:r>
            <a:r>
              <a:rPr lang="en" sz="1400" dirty="0" err="1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 panose="020F0502020204030204" pitchFamily="34" charset="0"/>
                <a:sym typeface="Calibri"/>
              </a:rPr>
              <a:t>terest</a:t>
            </a:r>
            <a:r>
              <a:rPr lang="en" sz="14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 panose="020F0502020204030204" pitchFamily="34" charset="0"/>
                <a:sym typeface="Calibri"/>
              </a:rPr>
              <a:t> Summary: </a:t>
            </a:r>
            <a:r>
              <a:rPr lang="en-US" sz="14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 panose="020F0502020204030204" pitchFamily="34" charset="0"/>
                <a:sym typeface="Calibri"/>
              </a:rPr>
              <a:t>Jerry Cooke</a:t>
            </a:r>
            <a:endParaRPr sz="1400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 panose="020F0502020204030204" pitchFamily="34" charset="0"/>
              <a:sym typeface="Calibri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A5A5A"/>
              </a:buClr>
              <a:buSzPts val="1600"/>
            </a:pPr>
            <a:r>
              <a:rPr lang="en" sz="14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 panose="020F0502020204030204" pitchFamily="34" charset="0"/>
                <a:sym typeface="Calibri"/>
              </a:rPr>
              <a:t>           - New Treasurer</a:t>
            </a:r>
            <a:endParaRPr lang="en-US" sz="1400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 panose="020F0502020204030204" pitchFamily="34" charset="0"/>
              <a:sym typeface="Calibri"/>
            </a:endParaRPr>
          </a:p>
          <a:p>
            <a:pPr marL="1270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A5A5A"/>
              </a:buClr>
              <a:buSzPts val="1600"/>
            </a:pPr>
            <a:r>
              <a:rPr lang="en-US" sz="14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 panose="020F0502020204030204" pitchFamily="34" charset="0"/>
                <a:sym typeface="Calibri"/>
              </a:rPr>
              <a:t>Plans for 2027 </a:t>
            </a:r>
            <a:r>
              <a:rPr lang="en-US" sz="14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 panose="020F0502020204030204" pitchFamily="34" charset="0"/>
                <a:sym typeface="Calibri"/>
              </a:rPr>
              <a:t>– All (6.45-6.55)</a:t>
            </a:r>
            <a:br>
              <a:rPr lang="en-US" sz="14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 panose="020F0502020204030204" pitchFamily="34" charset="0"/>
                <a:sym typeface="Calibri"/>
              </a:rPr>
            </a:br>
            <a:r>
              <a:rPr lang="en-US" sz="14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 panose="020F0502020204030204" pitchFamily="34" charset="0"/>
                <a:sym typeface="Calibri"/>
              </a:rPr>
              <a:t>Your input matters: table discussions and volunteer sign-ups </a:t>
            </a:r>
            <a:r>
              <a:rPr lang="en-US" sz="14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 panose="020F0502020204030204" pitchFamily="34" charset="0"/>
                <a:sym typeface="Calibri"/>
              </a:rPr>
              <a:t>BREAK until 7.15</a:t>
            </a:r>
          </a:p>
          <a:p>
            <a:pPr marL="1270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A5A5A"/>
              </a:buClr>
              <a:buSzPts val="1600"/>
            </a:pPr>
            <a:r>
              <a:rPr lang="en" sz="14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 panose="020F0502020204030204" pitchFamily="34" charset="0"/>
                <a:sym typeface="Calibri"/>
              </a:rPr>
              <a:t>Stakeholder Q&amp;A panel</a:t>
            </a:r>
            <a:r>
              <a:rPr lang="en" sz="14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 panose="020F0502020204030204" pitchFamily="34" charset="0"/>
                <a:sym typeface="Calibri"/>
              </a:rPr>
              <a:t> - Tim Wilmot moderating (7.15-7.55)</a:t>
            </a:r>
            <a:endParaRPr sz="1400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 panose="020F0502020204030204" pitchFamily="34" charset="0"/>
              <a:sym typeface="Calibri"/>
            </a:endParaRPr>
          </a:p>
          <a:p>
            <a:pPr marL="12700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A5A5A"/>
              </a:buClr>
              <a:buSzPts val="1600"/>
            </a:pPr>
            <a:r>
              <a:rPr lang="en" sz="14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 panose="020F0502020204030204" pitchFamily="34" charset="0"/>
                <a:sym typeface="Calibri"/>
              </a:rPr>
              <a:t>Next steps and close</a:t>
            </a:r>
            <a:r>
              <a:rPr lang="en" sz="14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 panose="020F0502020204030204" pitchFamily="34" charset="0"/>
                <a:sym typeface="Calibri"/>
              </a:rPr>
              <a:t> - Zoe Bell (7.55-8.00)</a:t>
            </a:r>
            <a:endParaRPr sz="1400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 panose="020F0502020204030204" pitchFamily="34" charset="0"/>
              <a:sym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8E7CD48-8EDB-D93B-3F38-641E4B413F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0952" y="4342874"/>
            <a:ext cx="1066801" cy="711201"/>
          </a:xfrm>
          <a:prstGeom prst="rect">
            <a:avLst/>
          </a:prstGeom>
        </p:spPr>
      </p:pic>
      <p:sp>
        <p:nvSpPr>
          <p:cNvPr id="3" name="Google Shape;606;p72">
            <a:extLst>
              <a:ext uri="{FF2B5EF4-FFF2-40B4-BE49-F238E27FC236}">
                <a16:creationId xmlns:a16="http://schemas.microsoft.com/office/drawing/2014/main" id="{E17962A8-612F-6B9A-2DEA-BAD34DC17710}"/>
              </a:ext>
            </a:extLst>
          </p:cNvPr>
          <p:cNvSpPr txBox="1">
            <a:spLocks/>
          </p:cNvSpPr>
          <p:nvPr/>
        </p:nvSpPr>
        <p:spPr>
          <a:xfrm>
            <a:off x="354300" y="323340"/>
            <a:ext cx="8520600" cy="637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15000"/>
              </a:lnSpc>
              <a:buSzPts val="1400"/>
            </a:pPr>
            <a:r>
              <a:rPr lang="en-US" sz="3600" b="1" dirty="0">
                <a:solidFill>
                  <a:srgbClr val="073763"/>
                </a:solidFill>
                <a:latin typeface="Calibri" panose="020F0502020204030204" pitchFamily="34" charset="0"/>
                <a:ea typeface="Instrument Sans"/>
                <a:cs typeface="Calibri" panose="020F0502020204030204" pitchFamily="34" charset="0"/>
                <a:sym typeface="Instrument Sans"/>
              </a:rPr>
              <a:t>Agenda</a:t>
            </a:r>
            <a:endParaRPr lang="en-US" sz="3600" b="1" dirty="0">
              <a:solidFill>
                <a:srgbClr val="0D444D"/>
              </a:solidFill>
              <a:latin typeface="Calibri" panose="020F0502020204030204" pitchFamily="34" charset="0"/>
              <a:ea typeface="Instrument Sans"/>
              <a:cs typeface="Calibri" panose="020F0502020204030204" pitchFamily="34" charset="0"/>
              <a:sym typeface="Instrument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2" name="Google Shape;602;p72"/>
          <p:cNvGrpSpPr/>
          <p:nvPr/>
        </p:nvGrpSpPr>
        <p:grpSpPr>
          <a:xfrm>
            <a:off x="0" y="7493150"/>
            <a:ext cx="9143800" cy="3365350"/>
            <a:chOff x="0" y="1625750"/>
            <a:chExt cx="9143800" cy="3365350"/>
          </a:xfrm>
        </p:grpSpPr>
        <p:sp>
          <p:nvSpPr>
            <p:cNvPr id="603" name="Google Shape;603;p72"/>
            <p:cNvSpPr/>
            <p:nvPr/>
          </p:nvSpPr>
          <p:spPr>
            <a:xfrm>
              <a:off x="8157700" y="1625750"/>
              <a:ext cx="986100" cy="33651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Instrument Sans"/>
                <a:ea typeface="Instrument Sans"/>
                <a:cs typeface="Instrument Sans"/>
                <a:sym typeface="Instrument Sans"/>
              </a:endParaRPr>
            </a:p>
          </p:txBody>
        </p:sp>
        <p:sp>
          <p:nvSpPr>
            <p:cNvPr id="604" name="Google Shape;604;p72"/>
            <p:cNvSpPr/>
            <p:nvPr/>
          </p:nvSpPr>
          <p:spPr>
            <a:xfrm>
              <a:off x="0" y="1625875"/>
              <a:ext cx="986100" cy="33651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Instrument Sans"/>
                <a:ea typeface="Instrument Sans"/>
                <a:cs typeface="Instrument Sans"/>
                <a:sym typeface="Instrument Sans"/>
              </a:endParaRPr>
            </a:p>
          </p:txBody>
        </p:sp>
        <p:pic>
          <p:nvPicPr>
            <p:cNvPr id="605" name="Google Shape;605;p72"/>
            <p:cNvPicPr preferRelativeResize="0"/>
            <p:nvPr/>
          </p:nvPicPr>
          <p:blipFill rotWithShape="1">
            <a:blip r:embed="rId3">
              <a:alphaModFix/>
            </a:blip>
            <a:srcRect l="-620" r="619"/>
            <a:stretch/>
          </p:blipFill>
          <p:spPr>
            <a:xfrm>
              <a:off x="814525" y="1625875"/>
              <a:ext cx="7469725" cy="33652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06" name="Google Shape;606;p7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37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3600" b="1" dirty="0">
                <a:solidFill>
                  <a:srgbClr val="07376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Our mission</a:t>
            </a:r>
            <a:endParaRPr sz="3600" b="1" dirty="0">
              <a:solidFill>
                <a:srgbClr val="0D444D"/>
              </a:solidFill>
              <a:latin typeface="Calibri" panose="020F0502020204030204" pitchFamily="34" charset="0"/>
              <a:ea typeface="Instrument Sans"/>
              <a:cs typeface="Calibri" panose="020F0502020204030204" pitchFamily="34" charset="0"/>
              <a:sym typeface="Instrument Sans"/>
            </a:endParaRPr>
          </a:p>
        </p:txBody>
      </p:sp>
      <p:sp>
        <p:nvSpPr>
          <p:cNvPr id="607" name="Google Shape;607;p72"/>
          <p:cNvSpPr txBox="1">
            <a:spLocks noGrp="1"/>
          </p:cNvSpPr>
          <p:nvPr>
            <p:ph type="body" idx="1"/>
          </p:nvPr>
        </p:nvSpPr>
        <p:spPr>
          <a:xfrm>
            <a:off x="311700" y="1245149"/>
            <a:ext cx="8520600" cy="32152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000"/>
              <a:buNone/>
            </a:pPr>
            <a:r>
              <a:rPr lang="en" sz="1600" i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To foster a </a:t>
            </a:r>
            <a:r>
              <a:rPr lang="en" sz="1600" b="1" i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vibrant, inclusive </a:t>
            </a:r>
            <a:r>
              <a:rPr lang="en" sz="1600" i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and </a:t>
            </a:r>
            <a:r>
              <a:rPr lang="en" sz="1600" b="1" i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supportive </a:t>
            </a:r>
            <a:r>
              <a:rPr lang="en" sz="1600" i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community that enhances the quality of life for all in Poundbury, working collaboratively to address local needs, celebrate our community, and create meaningful opportunities for connection and growth</a:t>
            </a:r>
            <a:endParaRPr sz="2400" b="1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/>
              <a:sym typeface="Calibri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D444D"/>
              </a:buClr>
              <a:buSzPts val="1500"/>
              <a:buFont typeface="Arial"/>
              <a:buChar char="•"/>
            </a:pPr>
            <a:r>
              <a:rPr lang="en" sz="16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Building community spirit</a:t>
            </a:r>
            <a:r>
              <a:rPr lang="en" sz="16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 by supporting initiatives, events and local enterprises</a:t>
            </a:r>
            <a:endParaRPr dirty="0">
              <a:solidFill>
                <a:schemeClr val="bg2">
                  <a:lumMod val="50000"/>
                </a:schemeClr>
              </a:solidFill>
              <a:latin typeface="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444D"/>
              </a:buClr>
              <a:buSzPts val="1500"/>
              <a:buFont typeface="Arial"/>
              <a:buChar char="•"/>
            </a:pPr>
            <a:r>
              <a:rPr lang="en" sz="16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Signposting and informing</a:t>
            </a:r>
            <a:r>
              <a:rPr lang="en" sz="16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 via the LovePoundbury Virtual Community Hub, weekly newsletter, socials and noticeboards</a:t>
            </a:r>
            <a:endParaRPr dirty="0">
              <a:solidFill>
                <a:schemeClr val="bg2">
                  <a:lumMod val="50000"/>
                </a:schemeClr>
              </a:solidFill>
              <a:latin typeface="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444D"/>
              </a:buClr>
              <a:buSzPts val="1500"/>
              <a:buFont typeface="Arial"/>
              <a:buChar char="•"/>
            </a:pPr>
            <a:r>
              <a:rPr lang="en" sz="16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Raising awareness </a:t>
            </a:r>
            <a:r>
              <a:rPr lang="en" sz="16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of what matters to the Poundbury community</a:t>
            </a:r>
            <a:endParaRPr dirty="0">
              <a:solidFill>
                <a:schemeClr val="bg2">
                  <a:lumMod val="50000"/>
                </a:schemeClr>
              </a:solidFill>
              <a:latin typeface="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444D"/>
              </a:buClr>
              <a:buSzPts val="1500"/>
              <a:buFont typeface="Arial"/>
              <a:buChar char="•"/>
            </a:pPr>
            <a:r>
              <a:rPr lang="en" sz="16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Supporting initiatives</a:t>
            </a:r>
            <a:r>
              <a:rPr lang="en" sz="16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 that deepen community connections and local economic life</a:t>
            </a:r>
            <a:endParaRPr dirty="0">
              <a:solidFill>
                <a:schemeClr val="bg2">
                  <a:lumMod val="50000"/>
                </a:schemeClr>
              </a:solidFill>
              <a:latin typeface=""/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endParaRPr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08" name="Google Shape;608;p7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C2F7DD9-86F5-9A8C-8EDB-C8DAA481B5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0952" y="4342874"/>
            <a:ext cx="1066801" cy="71120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" name="Google Shape;614;p73"/>
          <p:cNvGrpSpPr/>
          <p:nvPr/>
        </p:nvGrpSpPr>
        <p:grpSpPr>
          <a:xfrm>
            <a:off x="0" y="7493150"/>
            <a:ext cx="9143800" cy="3365350"/>
            <a:chOff x="0" y="1625750"/>
            <a:chExt cx="9143800" cy="3365350"/>
          </a:xfrm>
        </p:grpSpPr>
        <p:sp>
          <p:nvSpPr>
            <p:cNvPr id="615" name="Google Shape;615;p73"/>
            <p:cNvSpPr/>
            <p:nvPr/>
          </p:nvSpPr>
          <p:spPr>
            <a:xfrm>
              <a:off x="8157700" y="1625750"/>
              <a:ext cx="986100" cy="33651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Instrument Sans"/>
                <a:ea typeface="Instrument Sans"/>
                <a:cs typeface="Instrument Sans"/>
                <a:sym typeface="Instrument Sans"/>
              </a:endParaRPr>
            </a:p>
          </p:txBody>
        </p:sp>
        <p:sp>
          <p:nvSpPr>
            <p:cNvPr id="616" name="Google Shape;616;p73"/>
            <p:cNvSpPr/>
            <p:nvPr/>
          </p:nvSpPr>
          <p:spPr>
            <a:xfrm>
              <a:off x="0" y="1625875"/>
              <a:ext cx="986100" cy="33651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Instrument Sans"/>
                <a:ea typeface="Instrument Sans"/>
                <a:cs typeface="Instrument Sans"/>
                <a:sym typeface="Instrument Sans"/>
              </a:endParaRPr>
            </a:p>
          </p:txBody>
        </p:sp>
        <p:pic>
          <p:nvPicPr>
            <p:cNvPr id="617" name="Google Shape;617;p73"/>
            <p:cNvPicPr preferRelativeResize="0"/>
            <p:nvPr/>
          </p:nvPicPr>
          <p:blipFill rotWithShape="1">
            <a:blip r:embed="rId3">
              <a:alphaModFix/>
            </a:blip>
            <a:srcRect l="-620" r="619"/>
            <a:stretch/>
          </p:blipFill>
          <p:spPr>
            <a:xfrm>
              <a:off x="814525" y="1625875"/>
              <a:ext cx="7469725" cy="33652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18" name="Google Shape;618;p73"/>
          <p:cNvSpPr txBox="1">
            <a:spLocks noGrp="1"/>
          </p:cNvSpPr>
          <p:nvPr>
            <p:ph type="title"/>
          </p:nvPr>
        </p:nvSpPr>
        <p:spPr>
          <a:xfrm>
            <a:off x="311600" y="228374"/>
            <a:ext cx="8520600" cy="637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3600" b="1" dirty="0">
                <a:solidFill>
                  <a:srgbClr val="07376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Thank you to our current volunteers!</a:t>
            </a:r>
            <a:endParaRPr sz="3600" b="1" dirty="0">
              <a:solidFill>
                <a:srgbClr val="0D444D"/>
              </a:solidFill>
              <a:latin typeface="Calibri" panose="020F0502020204030204" pitchFamily="34" charset="0"/>
              <a:ea typeface="Instrument Sans"/>
              <a:cs typeface="Calibri" panose="020F0502020204030204" pitchFamily="34" charset="0"/>
              <a:sym typeface="Instrument Sans"/>
            </a:endParaRPr>
          </a:p>
        </p:txBody>
      </p:sp>
      <p:sp>
        <p:nvSpPr>
          <p:cNvPr id="619" name="Google Shape;619;p73"/>
          <p:cNvSpPr txBox="1">
            <a:spLocks noGrp="1"/>
          </p:cNvSpPr>
          <p:nvPr>
            <p:ph type="body" idx="1"/>
          </p:nvPr>
        </p:nvSpPr>
        <p:spPr>
          <a:xfrm>
            <a:off x="311600" y="1067767"/>
            <a:ext cx="8245200" cy="35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indent="-330200">
              <a:spcBef>
                <a:spcPts val="600"/>
              </a:spcBef>
              <a:buClr>
                <a:schemeClr val="bg2">
                  <a:lumMod val="50000"/>
                </a:schemeClr>
              </a:buClr>
              <a:buSzPct val="75000"/>
            </a:pPr>
            <a:r>
              <a:rPr lang="en" sz="14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Communications, led by Tim Wilmot: </a:t>
            </a:r>
            <a:r>
              <a:rPr lang="en" sz="14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 Jerry and Sue Cooke, Phil Hawkes, Peter Lee, </a:t>
            </a:r>
            <a:r>
              <a:rPr lang="en-US" sz="14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Linda Roberts, </a:t>
            </a:r>
            <a:r>
              <a:rPr lang="en" sz="14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Vivienne Westwood, Moira Young</a:t>
            </a:r>
          </a:p>
          <a:p>
            <a:pPr indent="-330200">
              <a:spcBef>
                <a:spcPts val="600"/>
              </a:spcBef>
              <a:buClr>
                <a:schemeClr val="bg2">
                  <a:lumMod val="50000"/>
                </a:schemeClr>
              </a:buClr>
              <a:buSzPct val="75000"/>
            </a:pPr>
            <a:r>
              <a:rPr lang="en" sz="14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Membership: </a:t>
            </a:r>
            <a:r>
              <a:rPr lang="en" sz="14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Jerry and Sue Cooke, Peter Lee</a:t>
            </a:r>
          </a:p>
          <a:p>
            <a:pPr indent="-330200">
              <a:spcBef>
                <a:spcPts val="600"/>
              </a:spcBef>
              <a:buClr>
                <a:schemeClr val="bg2">
                  <a:lumMod val="50000"/>
                </a:schemeClr>
              </a:buClr>
              <a:buSzPct val="75000"/>
            </a:pPr>
            <a:r>
              <a:rPr lang="en" sz="14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Volunteering coordinator:</a:t>
            </a:r>
            <a:r>
              <a:rPr lang="en" sz="14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 Laura Hirst</a:t>
            </a:r>
            <a:endParaRPr sz="1400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/>
              <a:sym typeface="Calibri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75000"/>
              <a:buChar char="●"/>
            </a:pPr>
            <a:r>
              <a:rPr lang="en" sz="14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Stakeholder Q&amp;A process: </a:t>
            </a:r>
            <a:r>
              <a:rPr lang="en" sz="14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Zoe Bell, Phil Hawkes, Tim Wilmot</a:t>
            </a:r>
            <a:endParaRPr sz="1400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/>
              <a:sym typeface="Calibri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75000"/>
              <a:buChar char="●"/>
            </a:pPr>
            <a:r>
              <a:rPr lang="en" sz="14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Poundbury Good Things: </a:t>
            </a:r>
            <a:r>
              <a:rPr lang="en" sz="14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David Kingman, Sue Cooke, Abi </a:t>
            </a:r>
            <a:r>
              <a:rPr lang="en" sz="1400" dirty="0" err="1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Scard</a:t>
            </a:r>
            <a:r>
              <a:rPr lang="en" sz="14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, Tina Steele, Antonia Wilmot</a:t>
            </a:r>
          </a:p>
          <a:p>
            <a:pPr marL="457200" lvl="0" indent="-3302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75000"/>
              <a:buChar char="●"/>
            </a:pPr>
            <a:r>
              <a:rPr lang="en" sz="14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Doggy bag dispensers: </a:t>
            </a:r>
            <a:r>
              <a:rPr lang="en" sz="14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Rachael and Paul Coggins, Sheena Lee, Norman Reid, Linda Roberts</a:t>
            </a:r>
            <a:endParaRPr sz="1400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/>
              <a:sym typeface="Calibri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75000"/>
              <a:buFont typeface="Calibri"/>
              <a:buChar char="●"/>
            </a:pPr>
            <a:r>
              <a:rPr lang="en" sz="14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Love Poundbury Through Your Lens and events:</a:t>
            </a:r>
            <a:r>
              <a:rPr lang="en" sz="14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 David Kingman, Tim Wilmot</a:t>
            </a:r>
          </a:p>
          <a:p>
            <a:pPr marL="457200" lvl="0" indent="-3302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75000"/>
              <a:buFont typeface="Calibri"/>
              <a:buChar char="●"/>
            </a:pPr>
            <a:r>
              <a:rPr lang="en" sz="14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Meet Y</a:t>
            </a:r>
            <a:r>
              <a:rPr lang="en-US" sz="14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o</a:t>
            </a:r>
            <a:r>
              <a:rPr lang="en" sz="1400" b="1" dirty="0" err="1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ur</a:t>
            </a:r>
            <a:r>
              <a:rPr lang="en" sz="14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 Poundbury </a:t>
            </a:r>
            <a:r>
              <a:rPr lang="en" sz="1400" b="1" dirty="0" err="1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Neighbour</a:t>
            </a:r>
            <a:r>
              <a:rPr lang="en" sz="14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: </a:t>
            </a:r>
            <a:r>
              <a:rPr lang="en" sz="14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Laura Hirst, Cathy Gainer</a:t>
            </a:r>
            <a:endParaRPr sz="1400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/>
              <a:sym typeface="Calibri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75000"/>
              <a:buFont typeface="Calibri"/>
              <a:buChar char="●"/>
            </a:pPr>
            <a:r>
              <a:rPr lang="en" sz="14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Community </a:t>
            </a:r>
            <a:r>
              <a:rPr lang="en" sz="1400" b="1" dirty="0" err="1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organisation</a:t>
            </a:r>
            <a:r>
              <a:rPr lang="en" sz="14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 liaison:</a:t>
            </a:r>
            <a:r>
              <a:rPr lang="en" sz="14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 Lesley Clark</a:t>
            </a:r>
            <a:endParaRPr sz="1400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/>
              <a:sym typeface="Calibri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75000"/>
              <a:buFont typeface="Calibri"/>
              <a:buChar char="●"/>
            </a:pPr>
            <a:r>
              <a:rPr lang="en" sz="14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Poundbury Gardens Gold Card liaison: </a:t>
            </a:r>
            <a:r>
              <a:rPr lang="en" sz="14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Jan Gray</a:t>
            </a:r>
            <a:endParaRPr sz="1400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/>
              <a:sym typeface="Calibri"/>
            </a:endParaRPr>
          </a:p>
        </p:txBody>
      </p:sp>
      <p:sp>
        <p:nvSpPr>
          <p:cNvPr id="620" name="Google Shape;620;p7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849AFD6-43C6-639D-D083-19103B5EC2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0952" y="4342874"/>
            <a:ext cx="1066801" cy="71120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74"/>
          <p:cNvSpPr/>
          <p:nvPr/>
        </p:nvSpPr>
        <p:spPr>
          <a:xfrm>
            <a:off x="2457450" y="847725"/>
            <a:ext cx="6501900" cy="4011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rgbClr val="0D444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627" name="Google Shape;627;p74"/>
          <p:cNvSpPr txBox="1">
            <a:spLocks noGrp="1"/>
          </p:cNvSpPr>
          <p:nvPr>
            <p:ph type="title"/>
          </p:nvPr>
        </p:nvSpPr>
        <p:spPr>
          <a:xfrm>
            <a:off x="198450" y="228375"/>
            <a:ext cx="87471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" sz="3600" b="1" dirty="0">
                <a:solidFill>
                  <a:srgbClr val="07376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Thanks to supporting businesses 2025-26</a:t>
            </a:r>
            <a:endParaRPr sz="3600" b="1" dirty="0">
              <a:solidFill>
                <a:srgbClr val="07376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28" name="Google Shape;628;p7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sp>
        <p:nvSpPr>
          <p:cNvPr id="629" name="Google Shape;629;p74"/>
          <p:cNvSpPr txBox="1"/>
          <p:nvPr/>
        </p:nvSpPr>
        <p:spPr>
          <a:xfrm>
            <a:off x="2457450" y="847725"/>
            <a:ext cx="2303400" cy="38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 dirty="0">
                <a:solidFill>
                  <a:schemeClr val="tx2"/>
                </a:solidFill>
                <a:latin typeface=""/>
                <a:ea typeface="Calibri"/>
                <a:cs typeface="Calibri"/>
                <a:sym typeface="Calibri"/>
              </a:rPr>
              <a:t>Benefits to members</a:t>
            </a:r>
            <a:endParaRPr sz="1400" b="1" dirty="0">
              <a:solidFill>
                <a:schemeClr val="tx2"/>
              </a:solidFill>
              <a:latin typeface="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1" dirty="0">
              <a:solidFill>
                <a:srgbClr val="0D444D"/>
              </a:solidFill>
              <a:latin typeface="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i="1" dirty="0">
                <a:solidFill>
                  <a:srgbClr val="B99560"/>
                </a:solidFill>
                <a:latin typeface=""/>
                <a:ea typeface="Calibri"/>
                <a:cs typeface="Calibri"/>
                <a:sym typeface="Calibri"/>
              </a:rPr>
              <a:t>​Health and Wellbeing</a:t>
            </a:r>
            <a:endParaRPr sz="1200" b="1" i="1" dirty="0">
              <a:solidFill>
                <a:srgbClr val="B99560"/>
              </a:solidFill>
              <a:latin typeface="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dirty="0">
                <a:solidFill>
                  <a:srgbClr val="5A5A5A"/>
                </a:solidFill>
                <a:latin typeface=""/>
                <a:ea typeface="Calibri"/>
                <a:cs typeface="Calibri"/>
                <a:sym typeface="Calibri"/>
              </a:rPr>
              <a:t>Casterbridge Chiropractic: </a:t>
            </a:r>
            <a:r>
              <a:rPr lang="en" sz="1200" dirty="0">
                <a:solidFill>
                  <a:srgbClr val="5A5A5A"/>
                </a:solidFill>
                <a:latin typeface=""/>
                <a:ea typeface="Calibri"/>
                <a:cs typeface="Calibri"/>
                <a:sym typeface="Calibri"/>
              </a:rPr>
              <a:t>25% off New Patient Appt. </a:t>
            </a:r>
            <a:endParaRPr sz="1200" dirty="0">
              <a:solidFill>
                <a:srgbClr val="5A5A5A"/>
              </a:solidFill>
              <a:latin typeface="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dirty="0" err="1">
                <a:solidFill>
                  <a:srgbClr val="5A5A5A"/>
                </a:solidFill>
                <a:latin typeface=""/>
                <a:ea typeface="Calibri"/>
                <a:cs typeface="Calibri"/>
                <a:sym typeface="Calibri"/>
              </a:rPr>
              <a:t>Friths</a:t>
            </a:r>
            <a:r>
              <a:rPr lang="en" sz="1200" b="1" dirty="0">
                <a:solidFill>
                  <a:srgbClr val="5A5A5A"/>
                </a:solidFill>
                <a:latin typeface=""/>
                <a:ea typeface="Calibri"/>
                <a:cs typeface="Calibri"/>
                <a:sym typeface="Calibri"/>
              </a:rPr>
              <a:t> Opticians:</a:t>
            </a:r>
            <a:r>
              <a:rPr lang="en" sz="1200" dirty="0">
                <a:solidFill>
                  <a:srgbClr val="5A5A5A"/>
                </a:solidFill>
                <a:latin typeface=""/>
                <a:ea typeface="Calibri"/>
                <a:cs typeface="Calibri"/>
                <a:sym typeface="Calibri"/>
              </a:rPr>
              <a:t> 10% discount</a:t>
            </a:r>
            <a:endParaRPr sz="1200" dirty="0">
              <a:solidFill>
                <a:srgbClr val="5A5A5A"/>
              </a:solidFill>
              <a:latin typeface="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dirty="0">
                <a:solidFill>
                  <a:srgbClr val="5A5A5A"/>
                </a:solidFill>
                <a:latin typeface=""/>
                <a:ea typeface="Calibri"/>
                <a:cs typeface="Calibri"/>
                <a:sym typeface="Calibri"/>
              </a:rPr>
              <a:t>Wellbeing Practice:</a:t>
            </a:r>
            <a:r>
              <a:rPr lang="en" sz="1200" dirty="0">
                <a:solidFill>
                  <a:srgbClr val="5A5A5A"/>
                </a:solidFill>
                <a:latin typeface=""/>
                <a:ea typeface="Calibri"/>
                <a:cs typeface="Calibri"/>
                <a:sym typeface="Calibri"/>
              </a:rPr>
              <a:t> 10% off services &amp; events</a:t>
            </a:r>
            <a:endParaRPr sz="1200" dirty="0">
              <a:solidFill>
                <a:srgbClr val="5A5A5A"/>
              </a:solidFill>
              <a:latin typeface="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rgbClr val="5A5A5A"/>
                </a:solidFill>
                <a:latin typeface=""/>
                <a:ea typeface="Calibri"/>
                <a:cs typeface="Calibri"/>
                <a:sym typeface="Calibri"/>
              </a:rPr>
              <a:t>​</a:t>
            </a:r>
            <a:endParaRPr sz="1200" dirty="0">
              <a:solidFill>
                <a:srgbClr val="5A5A5A"/>
              </a:solidFill>
              <a:latin typeface="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i="1" dirty="0">
                <a:solidFill>
                  <a:srgbClr val="B99560"/>
                </a:solidFill>
                <a:latin typeface=""/>
                <a:ea typeface="Calibri"/>
                <a:cs typeface="Calibri"/>
                <a:sym typeface="Calibri"/>
              </a:rPr>
              <a:t>Treating yourself</a:t>
            </a:r>
            <a:endParaRPr sz="1200" b="1" i="1" dirty="0">
              <a:solidFill>
                <a:srgbClr val="B99560"/>
              </a:solidFill>
              <a:latin typeface="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dirty="0">
                <a:solidFill>
                  <a:srgbClr val="5A5A5A"/>
                </a:solidFill>
                <a:latin typeface=""/>
                <a:ea typeface="Calibri"/>
                <a:cs typeface="Calibri"/>
                <a:sym typeface="Calibri"/>
              </a:rPr>
              <a:t>Brace of Butchers: </a:t>
            </a:r>
            <a:r>
              <a:rPr lang="en" sz="1200" dirty="0">
                <a:solidFill>
                  <a:srgbClr val="5A5A5A"/>
                </a:solidFill>
                <a:latin typeface=""/>
                <a:ea typeface="Calibri"/>
                <a:cs typeface="Calibri"/>
                <a:sym typeface="Calibri"/>
              </a:rPr>
              <a:t>10% off (T&amp;Cs)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dirty="0">
                <a:solidFill>
                  <a:srgbClr val="5A5A5A"/>
                </a:solidFill>
                <a:latin typeface=""/>
                <a:ea typeface="Calibri"/>
                <a:cs typeface="Calibri"/>
                <a:sym typeface="Calibri"/>
              </a:rPr>
              <a:t>Duchess of Cornwall:</a:t>
            </a:r>
            <a:r>
              <a:rPr lang="en" sz="1200" dirty="0">
                <a:solidFill>
                  <a:srgbClr val="5A5A5A"/>
                </a:solidFill>
                <a:latin typeface=""/>
                <a:ea typeface="Calibri"/>
                <a:cs typeface="Calibri"/>
                <a:sym typeface="Calibri"/>
              </a:rPr>
              <a:t> 15% off food &amp; drink (T&amp;Cs)</a:t>
            </a:r>
            <a:endParaRPr sz="1200" dirty="0">
              <a:solidFill>
                <a:srgbClr val="5A5A5A"/>
              </a:solidFill>
              <a:latin typeface="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dirty="0" err="1">
                <a:solidFill>
                  <a:srgbClr val="5A5A5A"/>
                </a:solidFill>
                <a:latin typeface=""/>
                <a:ea typeface="Calibri"/>
                <a:cs typeface="Calibri"/>
                <a:sym typeface="Calibri"/>
              </a:rPr>
              <a:t>Monart</a:t>
            </a:r>
            <a:r>
              <a:rPr lang="en" sz="1200" b="1" dirty="0">
                <a:solidFill>
                  <a:srgbClr val="5A5A5A"/>
                </a:solidFill>
                <a:latin typeface=""/>
                <a:ea typeface="Calibri"/>
                <a:cs typeface="Calibri"/>
                <a:sym typeface="Calibri"/>
              </a:rPr>
              <a:t> Spa:</a:t>
            </a:r>
            <a:r>
              <a:rPr lang="en" sz="1200" dirty="0">
                <a:solidFill>
                  <a:srgbClr val="5A5A5A"/>
                </a:solidFill>
                <a:latin typeface=""/>
                <a:ea typeface="Calibri"/>
                <a:cs typeface="Calibri"/>
                <a:sym typeface="Calibri"/>
              </a:rPr>
              <a:t> 10% off (T&amp;Cs)</a:t>
            </a:r>
            <a:endParaRPr sz="1200" dirty="0">
              <a:solidFill>
                <a:srgbClr val="5A5A5A"/>
              </a:solidFill>
              <a:latin typeface="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dirty="0">
                <a:solidFill>
                  <a:srgbClr val="5A5A5A"/>
                </a:solidFill>
                <a:latin typeface=""/>
                <a:ea typeface="Calibri"/>
                <a:cs typeface="Calibri"/>
                <a:sym typeface="Calibri"/>
              </a:rPr>
              <a:t>The Florist of Poundbury:</a:t>
            </a:r>
            <a:r>
              <a:rPr lang="en" sz="1200" dirty="0">
                <a:solidFill>
                  <a:srgbClr val="5A5A5A"/>
                </a:solidFill>
                <a:latin typeface=""/>
                <a:ea typeface="Calibri"/>
                <a:cs typeface="Calibri"/>
                <a:sym typeface="Calibri"/>
              </a:rPr>
              <a:t> 10% off some items/services</a:t>
            </a:r>
            <a:endParaRPr sz="1200" b="1" dirty="0">
              <a:solidFill>
                <a:srgbClr val="5A5A5A"/>
              </a:solidFill>
              <a:latin typeface="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rgbClr val="B99560"/>
                </a:solidFill>
                <a:latin typeface=""/>
                <a:ea typeface="Calibri"/>
                <a:cs typeface="Calibri"/>
                <a:sym typeface="Calibri"/>
              </a:rPr>
              <a:t> </a:t>
            </a:r>
            <a:endParaRPr sz="1200" dirty="0">
              <a:solidFill>
                <a:srgbClr val="B99560"/>
              </a:solidFill>
              <a:latin typeface="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0" name="Google Shape;630;p74"/>
          <p:cNvSpPr txBox="1"/>
          <p:nvPr/>
        </p:nvSpPr>
        <p:spPr>
          <a:xfrm>
            <a:off x="242050" y="839650"/>
            <a:ext cx="2144700" cy="40116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rgbClr val="0D444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 dirty="0" err="1">
                <a:solidFill>
                  <a:schemeClr val="tx2"/>
                </a:solidFill>
                <a:latin typeface=""/>
                <a:ea typeface="Calibri"/>
                <a:cs typeface="Calibri"/>
                <a:sym typeface="Calibri"/>
              </a:rPr>
              <a:t>CAofP</a:t>
            </a:r>
            <a:r>
              <a:rPr lang="en" sz="1400" b="1" dirty="0">
                <a:solidFill>
                  <a:schemeClr val="tx2"/>
                </a:solidFill>
                <a:latin typeface=""/>
                <a:ea typeface="Calibri"/>
                <a:cs typeface="Calibri"/>
                <a:sym typeface="Calibri"/>
              </a:rPr>
              <a:t> sponsorship and in kind support</a:t>
            </a:r>
            <a:endParaRPr sz="1400" b="1" dirty="0">
              <a:solidFill>
                <a:schemeClr val="tx2"/>
              </a:solidFill>
              <a:latin typeface="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dirty="0">
              <a:solidFill>
                <a:schemeClr val="lt1"/>
              </a:solidFill>
              <a:latin typeface=""/>
              <a:ea typeface="Calibri"/>
              <a:cs typeface="Calibri"/>
              <a:sym typeface="Calibri"/>
            </a:endParaRPr>
          </a:p>
          <a:p>
            <a:pPr marL="228600" lvl="0" indent="-196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A5A5A"/>
              </a:buClr>
              <a:buSzPts val="1300"/>
              <a:buFont typeface="Calibri"/>
              <a:buChar char="●"/>
            </a:pPr>
            <a:r>
              <a:rPr lang="en" sz="1200" dirty="0" err="1">
                <a:solidFill>
                  <a:srgbClr val="5A5A5A"/>
                </a:solidFill>
                <a:latin typeface=""/>
                <a:ea typeface="Calibri"/>
                <a:cs typeface="Calibri"/>
                <a:sym typeface="Calibri"/>
              </a:rPr>
              <a:t>Blanchards</a:t>
            </a:r>
            <a:r>
              <a:rPr lang="en" sz="1200" dirty="0">
                <a:solidFill>
                  <a:srgbClr val="5A5A5A"/>
                </a:solidFill>
                <a:latin typeface=""/>
                <a:ea typeface="Calibri"/>
                <a:cs typeface="Calibri"/>
                <a:sym typeface="Calibri"/>
              </a:rPr>
              <a:t> Bailey Solicitors</a:t>
            </a:r>
            <a:endParaRPr sz="1200" dirty="0">
              <a:solidFill>
                <a:srgbClr val="5A5A5A"/>
              </a:solidFill>
              <a:latin typeface=""/>
              <a:ea typeface="Calibri"/>
              <a:cs typeface="Calibri"/>
              <a:sym typeface="Calibri"/>
            </a:endParaRPr>
          </a:p>
          <a:p>
            <a:pPr marL="228600" lvl="0" indent="-196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A5A5A"/>
              </a:buClr>
              <a:buSzPts val="1300"/>
              <a:buFont typeface="Calibri"/>
              <a:buChar char="●"/>
            </a:pPr>
            <a:r>
              <a:rPr lang="en" sz="1200" dirty="0">
                <a:solidFill>
                  <a:srgbClr val="5A5A5A"/>
                </a:solidFill>
                <a:latin typeface=""/>
                <a:ea typeface="Calibri"/>
                <a:cs typeface="Calibri"/>
                <a:sym typeface="Calibri"/>
              </a:rPr>
              <a:t>Casterbridge Chiropractic</a:t>
            </a:r>
            <a:endParaRPr sz="1200" dirty="0">
              <a:solidFill>
                <a:srgbClr val="5A5A5A"/>
              </a:solidFill>
              <a:latin typeface=""/>
              <a:ea typeface="Calibri"/>
              <a:cs typeface="Calibri"/>
              <a:sym typeface="Calibri"/>
            </a:endParaRPr>
          </a:p>
          <a:p>
            <a:pPr marL="228600" lvl="0" indent="-196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A5A5A"/>
              </a:buClr>
              <a:buSzPts val="1300"/>
              <a:buFont typeface="Calibri"/>
              <a:buChar char="●"/>
            </a:pPr>
            <a:r>
              <a:rPr lang="en" sz="1200" dirty="0">
                <a:solidFill>
                  <a:srgbClr val="5A5A5A"/>
                </a:solidFill>
                <a:latin typeface=""/>
                <a:ea typeface="Calibri"/>
                <a:cs typeface="Calibri"/>
                <a:sym typeface="Calibri"/>
              </a:rPr>
              <a:t>CG Fry &amp; Son Builders</a:t>
            </a:r>
            <a:endParaRPr sz="1200" dirty="0">
              <a:solidFill>
                <a:srgbClr val="5A5A5A"/>
              </a:solidFill>
              <a:latin typeface=""/>
              <a:ea typeface="Calibri"/>
              <a:cs typeface="Calibri"/>
              <a:sym typeface="Calibri"/>
            </a:endParaRPr>
          </a:p>
          <a:p>
            <a:pPr marL="228600" lvl="0" indent="-196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A5A5A"/>
              </a:buClr>
              <a:buSzPts val="1300"/>
              <a:buFont typeface="Calibri"/>
              <a:buChar char="●"/>
            </a:pPr>
            <a:r>
              <a:rPr lang="en" sz="1200" dirty="0">
                <a:solidFill>
                  <a:srgbClr val="5A5A5A"/>
                </a:solidFill>
                <a:latin typeface=""/>
                <a:ea typeface="Calibri"/>
                <a:cs typeface="Calibri"/>
                <a:sym typeface="Calibri"/>
              </a:rPr>
              <a:t>Duchess of Cornwall Inn</a:t>
            </a:r>
            <a:endParaRPr sz="1200" dirty="0">
              <a:solidFill>
                <a:srgbClr val="5A5A5A"/>
              </a:solidFill>
              <a:latin typeface=""/>
              <a:ea typeface="Calibri"/>
              <a:cs typeface="Calibri"/>
              <a:sym typeface="Calibri"/>
            </a:endParaRPr>
          </a:p>
          <a:p>
            <a:pPr marL="228600" lvl="0" indent="-196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A5A5A"/>
              </a:buClr>
              <a:buSzPts val="1300"/>
              <a:buFont typeface="Calibri"/>
              <a:buChar char="●"/>
            </a:pPr>
            <a:r>
              <a:rPr lang="en" sz="1200" dirty="0">
                <a:solidFill>
                  <a:srgbClr val="5A5A5A"/>
                </a:solidFill>
                <a:latin typeface=""/>
                <a:ea typeface="Calibri"/>
                <a:cs typeface="Calibri"/>
                <a:sym typeface="Calibri"/>
              </a:rPr>
              <a:t>Duchy of Cornwall</a:t>
            </a:r>
            <a:endParaRPr sz="1200" dirty="0">
              <a:solidFill>
                <a:srgbClr val="5A5A5A"/>
              </a:solidFill>
              <a:latin typeface=""/>
              <a:ea typeface="Calibri"/>
              <a:cs typeface="Calibri"/>
              <a:sym typeface="Calibri"/>
            </a:endParaRPr>
          </a:p>
          <a:p>
            <a:pPr marL="228600" lvl="0" indent="-196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A5A5A"/>
              </a:buClr>
              <a:buSzPts val="1300"/>
              <a:buFont typeface="Calibri"/>
              <a:buChar char="●"/>
            </a:pPr>
            <a:r>
              <a:rPr lang="en" sz="1200" dirty="0">
                <a:solidFill>
                  <a:srgbClr val="5A5A5A"/>
                </a:solidFill>
                <a:latin typeface=""/>
                <a:ea typeface="Calibri"/>
                <a:cs typeface="Calibri"/>
                <a:sym typeface="Calibri"/>
              </a:rPr>
              <a:t>Edwards &amp; Keeping</a:t>
            </a:r>
            <a:endParaRPr sz="1200" dirty="0">
              <a:solidFill>
                <a:srgbClr val="5A5A5A"/>
              </a:solidFill>
              <a:latin typeface=""/>
              <a:ea typeface="Calibri"/>
              <a:cs typeface="Calibri"/>
              <a:sym typeface="Calibri"/>
            </a:endParaRPr>
          </a:p>
          <a:p>
            <a:pPr marL="228600" lvl="0" indent="-196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A5A5A"/>
              </a:buClr>
              <a:buSzPts val="1300"/>
              <a:buFont typeface="Calibri"/>
              <a:buChar char="●"/>
            </a:pPr>
            <a:r>
              <a:rPr lang="en" sz="1200" dirty="0">
                <a:solidFill>
                  <a:srgbClr val="5A5A5A"/>
                </a:solidFill>
                <a:latin typeface=""/>
                <a:ea typeface="Calibri"/>
                <a:cs typeface="Calibri"/>
                <a:sym typeface="Calibri"/>
              </a:rPr>
              <a:t>Frost &amp; Co Accountants</a:t>
            </a:r>
            <a:endParaRPr sz="1200" dirty="0">
              <a:solidFill>
                <a:srgbClr val="5A5A5A"/>
              </a:solidFill>
              <a:latin typeface=""/>
              <a:ea typeface="Calibri"/>
              <a:cs typeface="Calibri"/>
              <a:sym typeface="Calibri"/>
            </a:endParaRPr>
          </a:p>
          <a:p>
            <a:pPr marL="228600" lvl="0" indent="-196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A5A5A"/>
              </a:buClr>
              <a:buSzPts val="1300"/>
              <a:buFont typeface="Calibri"/>
              <a:buChar char="●"/>
            </a:pPr>
            <a:r>
              <a:rPr lang="en" sz="1200" dirty="0">
                <a:solidFill>
                  <a:srgbClr val="5A5A5A"/>
                </a:solidFill>
                <a:latin typeface=""/>
                <a:ea typeface="Calibri"/>
                <a:cs typeface="Calibri"/>
                <a:sym typeface="Calibri"/>
              </a:rPr>
              <a:t>Minuteman Press</a:t>
            </a:r>
            <a:endParaRPr sz="1200" dirty="0">
              <a:solidFill>
                <a:srgbClr val="5A5A5A"/>
              </a:solidFill>
              <a:latin typeface=""/>
              <a:ea typeface="Calibri"/>
              <a:cs typeface="Calibri"/>
              <a:sym typeface="Calibri"/>
            </a:endParaRPr>
          </a:p>
          <a:p>
            <a:pPr marL="228600" lvl="0" indent="-196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A5A5A"/>
              </a:buClr>
              <a:buSzPts val="1300"/>
              <a:buFont typeface="Calibri"/>
              <a:buChar char="●"/>
            </a:pPr>
            <a:r>
              <a:rPr lang="en" sz="1200" dirty="0">
                <a:solidFill>
                  <a:srgbClr val="5A5A5A"/>
                </a:solidFill>
                <a:latin typeface=""/>
                <a:ea typeface="Calibri"/>
                <a:cs typeface="Calibri"/>
                <a:sym typeface="Calibri"/>
              </a:rPr>
              <a:t>Parkers Property</a:t>
            </a:r>
            <a:endParaRPr sz="1200" dirty="0">
              <a:solidFill>
                <a:srgbClr val="5A5A5A"/>
              </a:solidFill>
              <a:latin typeface=""/>
              <a:ea typeface="Calibri"/>
              <a:cs typeface="Calibri"/>
              <a:sym typeface="Calibri"/>
            </a:endParaRPr>
          </a:p>
          <a:p>
            <a:pPr marL="228600" lvl="0" indent="-196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A5A5A"/>
              </a:buClr>
              <a:buSzPts val="1300"/>
              <a:buFont typeface="Calibri"/>
              <a:buChar char="●"/>
            </a:pPr>
            <a:r>
              <a:rPr lang="en" sz="1200" dirty="0">
                <a:solidFill>
                  <a:srgbClr val="5A5A5A"/>
                </a:solidFill>
                <a:latin typeface=""/>
                <a:ea typeface="Calibri"/>
                <a:cs typeface="Calibri"/>
                <a:sym typeface="Calibri"/>
              </a:rPr>
              <a:t>Rolls Landscaping</a:t>
            </a:r>
            <a:endParaRPr sz="1200" dirty="0">
              <a:solidFill>
                <a:srgbClr val="5A5A5A"/>
              </a:solidFill>
              <a:latin typeface=""/>
              <a:ea typeface="Calibri"/>
              <a:cs typeface="Calibri"/>
              <a:sym typeface="Calibri"/>
            </a:endParaRPr>
          </a:p>
          <a:p>
            <a:pPr marL="228600" lvl="0" indent="-196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A5A5A"/>
              </a:buClr>
              <a:buSzPts val="1300"/>
              <a:buFont typeface="Calibri"/>
              <a:buChar char="●"/>
            </a:pPr>
            <a:r>
              <a:rPr lang="en" sz="1200" dirty="0">
                <a:solidFill>
                  <a:srgbClr val="5A5A5A"/>
                </a:solidFill>
                <a:latin typeface=""/>
                <a:ea typeface="Calibri"/>
                <a:cs typeface="Calibri"/>
                <a:sym typeface="Calibri"/>
              </a:rPr>
              <a:t>Sites by Elliott</a:t>
            </a:r>
            <a:endParaRPr sz="1200" dirty="0">
              <a:solidFill>
                <a:srgbClr val="5A5A5A"/>
              </a:solidFill>
              <a:latin typeface=""/>
              <a:ea typeface="Calibri"/>
              <a:cs typeface="Calibri"/>
              <a:sym typeface="Calibri"/>
            </a:endParaRPr>
          </a:p>
          <a:p>
            <a:pPr marL="228600" lvl="0" indent="-196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A5A5A"/>
              </a:buClr>
              <a:buSzPts val="1300"/>
              <a:buFont typeface="Calibri"/>
              <a:buChar char="●"/>
            </a:pPr>
            <a:r>
              <a:rPr lang="en" sz="1200" dirty="0">
                <a:solidFill>
                  <a:srgbClr val="5A5A5A"/>
                </a:solidFill>
                <a:latin typeface=""/>
                <a:ea typeface="Calibri"/>
                <a:cs typeface="Calibri"/>
                <a:sym typeface="Calibri"/>
              </a:rPr>
              <a:t>Temple Wealth Management</a:t>
            </a:r>
            <a:endParaRPr sz="1200" dirty="0">
              <a:solidFill>
                <a:srgbClr val="5A5A5A"/>
              </a:solidFill>
              <a:latin typeface="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1" name="Google Shape;631;p74"/>
          <p:cNvSpPr txBox="1"/>
          <p:nvPr/>
        </p:nvSpPr>
        <p:spPr>
          <a:xfrm>
            <a:off x="4722500" y="1280925"/>
            <a:ext cx="2178600" cy="38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i="1" dirty="0">
                <a:solidFill>
                  <a:srgbClr val="B99560"/>
                </a:solidFill>
                <a:latin typeface=""/>
                <a:ea typeface="Calibri"/>
                <a:cs typeface="Calibri"/>
                <a:sym typeface="Calibri"/>
              </a:rPr>
              <a:t>Refreshing your home</a:t>
            </a:r>
            <a:endParaRPr sz="1200" b="1" i="1" dirty="0">
              <a:solidFill>
                <a:srgbClr val="B99560"/>
              </a:solidFill>
              <a:latin typeface="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dirty="0">
                <a:solidFill>
                  <a:srgbClr val="5A5A5A"/>
                </a:solidFill>
                <a:latin typeface=""/>
                <a:ea typeface="Calibri"/>
                <a:cs typeface="Calibri"/>
                <a:sym typeface="Calibri"/>
              </a:rPr>
              <a:t>Dovecote Trading Company:</a:t>
            </a:r>
            <a:r>
              <a:rPr lang="en" sz="1200" dirty="0">
                <a:solidFill>
                  <a:srgbClr val="5A5A5A"/>
                </a:solidFill>
                <a:latin typeface=""/>
                <a:ea typeface="Calibri"/>
                <a:cs typeface="Calibri"/>
                <a:sym typeface="Calibri"/>
              </a:rPr>
              <a:t> 10% off </a:t>
            </a:r>
            <a:endParaRPr sz="1200" dirty="0">
              <a:solidFill>
                <a:srgbClr val="5A5A5A"/>
              </a:solidFill>
              <a:latin typeface="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dirty="0">
                <a:solidFill>
                  <a:srgbClr val="5A5A5A"/>
                </a:solidFill>
                <a:latin typeface=""/>
                <a:ea typeface="Calibri"/>
                <a:cs typeface="Calibri"/>
                <a:sym typeface="Calibri"/>
              </a:rPr>
              <a:t>Interior Tailors:</a:t>
            </a:r>
            <a:r>
              <a:rPr lang="en" sz="1200" dirty="0">
                <a:solidFill>
                  <a:srgbClr val="5A5A5A"/>
                </a:solidFill>
                <a:latin typeface=""/>
                <a:ea typeface="Calibri"/>
                <a:cs typeface="Calibri"/>
                <a:sym typeface="Calibri"/>
              </a:rPr>
              <a:t> 10% off furniture bought in store </a:t>
            </a:r>
            <a:endParaRPr sz="1200" dirty="0">
              <a:solidFill>
                <a:srgbClr val="5A5A5A"/>
              </a:solidFill>
              <a:latin typeface="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dirty="0">
                <a:solidFill>
                  <a:srgbClr val="5A5A5A"/>
                </a:solidFill>
                <a:latin typeface=""/>
                <a:ea typeface="Calibri"/>
                <a:cs typeface="Calibri"/>
                <a:sym typeface="Calibri"/>
              </a:rPr>
              <a:t>Poundbury Gardens:</a:t>
            </a:r>
            <a:r>
              <a:rPr lang="en" sz="1200" dirty="0">
                <a:solidFill>
                  <a:srgbClr val="5A5A5A"/>
                </a:solidFill>
                <a:latin typeface=""/>
                <a:ea typeface="Calibri"/>
                <a:cs typeface="Calibri"/>
                <a:sym typeface="Calibri"/>
              </a:rPr>
              <a:t> Seasonal member offer</a:t>
            </a:r>
            <a:endParaRPr sz="1200" dirty="0">
              <a:solidFill>
                <a:srgbClr val="5A5A5A"/>
              </a:solidFill>
              <a:latin typeface="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dirty="0">
                <a:solidFill>
                  <a:srgbClr val="5A5A5A"/>
                </a:solidFill>
                <a:latin typeface=""/>
                <a:ea typeface="Calibri"/>
                <a:cs typeface="Calibri"/>
                <a:sym typeface="Calibri"/>
              </a:rPr>
              <a:t>Rugs of Dorset: </a:t>
            </a:r>
            <a:r>
              <a:rPr lang="en" sz="1200" dirty="0">
                <a:solidFill>
                  <a:srgbClr val="5A5A5A"/>
                </a:solidFill>
                <a:latin typeface=""/>
                <a:ea typeface="Calibri"/>
                <a:cs typeface="Calibri"/>
                <a:sym typeface="Calibri"/>
              </a:rPr>
              <a:t>10% off </a:t>
            </a:r>
            <a:endParaRPr sz="1200" dirty="0">
              <a:solidFill>
                <a:srgbClr val="5A5A5A"/>
              </a:solidFill>
              <a:latin typeface="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dirty="0">
                <a:solidFill>
                  <a:srgbClr val="5A5A5A"/>
                </a:solidFill>
                <a:latin typeface=""/>
                <a:ea typeface="Calibri"/>
                <a:cs typeface="Calibri"/>
                <a:sym typeface="Calibri"/>
              </a:rPr>
              <a:t>Upcycle Interiors Ltd</a:t>
            </a:r>
            <a:r>
              <a:rPr lang="en" sz="1200" dirty="0">
                <a:solidFill>
                  <a:srgbClr val="5A5A5A"/>
                </a:solidFill>
                <a:latin typeface=""/>
                <a:ea typeface="Calibri"/>
                <a:cs typeface="Calibri"/>
                <a:sym typeface="Calibri"/>
              </a:rPr>
              <a:t>: £50 off  for quotations &gt;£500</a:t>
            </a:r>
            <a:endParaRPr sz="1200" dirty="0">
              <a:solidFill>
                <a:srgbClr val="5A5A5A"/>
              </a:solidFill>
              <a:latin typeface="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062551"/>
              </a:solidFill>
              <a:latin typeface="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i="1" dirty="0">
                <a:solidFill>
                  <a:srgbClr val="B99560"/>
                </a:solidFill>
                <a:latin typeface=""/>
                <a:ea typeface="Calibri"/>
                <a:cs typeface="Calibri"/>
                <a:sym typeface="Calibri"/>
              </a:rPr>
              <a:t>Special occasions</a:t>
            </a:r>
            <a:endParaRPr sz="1200" b="1" i="1" dirty="0">
              <a:solidFill>
                <a:srgbClr val="B99560"/>
              </a:solidFill>
              <a:latin typeface="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dirty="0">
                <a:solidFill>
                  <a:srgbClr val="5A5A5A"/>
                </a:solidFill>
                <a:latin typeface=""/>
                <a:ea typeface="Calibri"/>
                <a:cs typeface="Calibri"/>
                <a:sym typeface="Calibri"/>
              </a:rPr>
              <a:t>Bridal </a:t>
            </a:r>
            <a:r>
              <a:rPr lang="en" sz="1200" b="1" dirty="0" err="1">
                <a:solidFill>
                  <a:srgbClr val="5A5A5A"/>
                </a:solidFill>
                <a:latin typeface=""/>
                <a:ea typeface="Calibri"/>
                <a:cs typeface="Calibri"/>
                <a:sym typeface="Calibri"/>
              </a:rPr>
              <a:t>Reloved</a:t>
            </a:r>
            <a:r>
              <a:rPr lang="en" sz="1200" dirty="0">
                <a:solidFill>
                  <a:srgbClr val="5A5A5A"/>
                </a:solidFill>
                <a:latin typeface=""/>
                <a:ea typeface="Calibri"/>
                <a:cs typeface="Calibri"/>
                <a:sym typeface="Calibri"/>
              </a:rPr>
              <a:t>: 10% off</a:t>
            </a:r>
            <a:endParaRPr sz="1200" dirty="0">
              <a:solidFill>
                <a:srgbClr val="5A5A5A"/>
              </a:solidFill>
              <a:latin typeface="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dirty="0">
                <a:solidFill>
                  <a:srgbClr val="5A5A5A"/>
                </a:solidFill>
                <a:latin typeface=""/>
                <a:ea typeface="Calibri"/>
                <a:cs typeface="Calibri"/>
                <a:sym typeface="Calibri"/>
              </a:rPr>
              <a:t>Kirsten Sare:</a:t>
            </a:r>
            <a:r>
              <a:rPr lang="en" sz="1200" dirty="0">
                <a:solidFill>
                  <a:srgbClr val="5A5A5A"/>
                </a:solidFill>
                <a:latin typeface=""/>
                <a:ea typeface="Calibri"/>
                <a:cs typeface="Calibri"/>
                <a:sym typeface="Calibri"/>
              </a:rPr>
              <a:t> Makeup artist: 5% off </a:t>
            </a:r>
            <a:endParaRPr sz="1200" dirty="0">
              <a:solidFill>
                <a:srgbClr val="5A5A5A"/>
              </a:solidFill>
              <a:latin typeface="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 dirty="0">
              <a:solidFill>
                <a:schemeClr val="lt1"/>
              </a:solidFill>
              <a:latin typeface=""/>
              <a:ea typeface="Calibri"/>
              <a:cs typeface="Calibri"/>
              <a:sym typeface="Calibri"/>
            </a:endParaRPr>
          </a:p>
        </p:txBody>
      </p:sp>
      <p:sp>
        <p:nvSpPr>
          <p:cNvPr id="632" name="Google Shape;632;p74"/>
          <p:cNvSpPr txBox="1"/>
          <p:nvPr/>
        </p:nvSpPr>
        <p:spPr>
          <a:xfrm>
            <a:off x="6901100" y="1280925"/>
            <a:ext cx="2016000" cy="386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rgbClr val="B99560"/>
                </a:solidFill>
                <a:latin typeface=""/>
                <a:ea typeface="Calibri"/>
                <a:cs typeface="Calibri"/>
                <a:sym typeface="Calibri"/>
              </a:rPr>
              <a:t>​</a:t>
            </a:r>
            <a:r>
              <a:rPr lang="en" sz="1200" b="1" i="1" dirty="0">
                <a:solidFill>
                  <a:srgbClr val="B99560"/>
                </a:solidFill>
                <a:latin typeface=""/>
                <a:ea typeface="Calibri"/>
                <a:cs typeface="Calibri"/>
                <a:sym typeface="Calibri"/>
              </a:rPr>
              <a:t>Practical life</a:t>
            </a:r>
            <a:endParaRPr sz="1200" b="1" i="1" dirty="0">
              <a:solidFill>
                <a:srgbClr val="B99560"/>
              </a:solidFill>
              <a:latin typeface="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dirty="0">
                <a:solidFill>
                  <a:srgbClr val="5A5A5A"/>
                </a:solidFill>
                <a:latin typeface=""/>
                <a:ea typeface="Calibri"/>
                <a:cs typeface="Calibri"/>
                <a:sym typeface="Calibri"/>
              </a:rPr>
              <a:t>Hull Gregson Hull:</a:t>
            </a:r>
            <a:r>
              <a:rPr lang="en" sz="1200" dirty="0">
                <a:solidFill>
                  <a:srgbClr val="5A5A5A"/>
                </a:solidFill>
                <a:latin typeface=""/>
                <a:ea typeface="Calibri"/>
                <a:cs typeface="Calibri"/>
                <a:sym typeface="Calibri"/>
              </a:rPr>
              <a:t> 25% off sales and lettings fees </a:t>
            </a:r>
            <a:endParaRPr sz="1200" b="1" dirty="0">
              <a:solidFill>
                <a:srgbClr val="5A5A5A"/>
              </a:solidFill>
              <a:latin typeface="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dirty="0">
                <a:solidFill>
                  <a:srgbClr val="5A5A5A"/>
                </a:solidFill>
                <a:latin typeface=""/>
                <a:ea typeface="Calibri"/>
                <a:cs typeface="Calibri"/>
                <a:sym typeface="Calibri"/>
              </a:rPr>
              <a:t>Igloo Mortgage</a:t>
            </a:r>
            <a:r>
              <a:rPr lang="en" sz="1200" dirty="0">
                <a:solidFill>
                  <a:srgbClr val="5A5A5A"/>
                </a:solidFill>
                <a:latin typeface=""/>
                <a:ea typeface="Calibri"/>
                <a:cs typeface="Calibri"/>
                <a:sym typeface="Calibri"/>
              </a:rPr>
              <a:t>: £100 off mortgage broker fees </a:t>
            </a:r>
            <a:endParaRPr sz="1200" dirty="0">
              <a:solidFill>
                <a:srgbClr val="5A5A5A"/>
              </a:solidFill>
              <a:latin typeface="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dirty="0">
                <a:solidFill>
                  <a:srgbClr val="5A5A5A"/>
                </a:solidFill>
                <a:latin typeface=""/>
                <a:ea typeface="Calibri"/>
                <a:cs typeface="Calibri"/>
                <a:sym typeface="Calibri"/>
              </a:rPr>
              <a:t>MCS Laundry: </a:t>
            </a:r>
            <a:r>
              <a:rPr lang="en" sz="1200" dirty="0">
                <a:solidFill>
                  <a:srgbClr val="5A5A5A"/>
                </a:solidFill>
                <a:latin typeface=""/>
                <a:ea typeface="Calibri"/>
                <a:cs typeface="Calibri"/>
                <a:sym typeface="Calibri"/>
              </a:rPr>
              <a:t>10% discounts on all services over £20.00</a:t>
            </a:r>
            <a:endParaRPr sz="1200" dirty="0">
              <a:solidFill>
                <a:srgbClr val="5A5A5A"/>
              </a:solidFill>
              <a:latin typeface="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dirty="0" err="1">
                <a:solidFill>
                  <a:srgbClr val="5A5A5A"/>
                </a:solidFill>
                <a:latin typeface=""/>
                <a:ea typeface="Calibri"/>
                <a:cs typeface="Calibri"/>
                <a:sym typeface="Calibri"/>
              </a:rPr>
              <a:t>Plumbstop</a:t>
            </a:r>
            <a:r>
              <a:rPr lang="en" sz="1200" b="1" dirty="0">
                <a:solidFill>
                  <a:srgbClr val="5A5A5A"/>
                </a:solidFill>
                <a:latin typeface=""/>
                <a:ea typeface="Calibri"/>
                <a:cs typeface="Calibri"/>
                <a:sym typeface="Calibri"/>
              </a:rPr>
              <a:t>: </a:t>
            </a:r>
            <a:r>
              <a:rPr lang="en" sz="1200" dirty="0">
                <a:solidFill>
                  <a:srgbClr val="5A5A5A"/>
                </a:solidFill>
                <a:latin typeface=""/>
                <a:ea typeface="Calibri"/>
                <a:cs typeface="Calibri"/>
                <a:sym typeface="Calibri"/>
              </a:rPr>
              <a:t>30% </a:t>
            </a:r>
            <a:r>
              <a:rPr lang="en-US" sz="1200" dirty="0">
                <a:solidFill>
                  <a:srgbClr val="5A5A5A"/>
                </a:solidFill>
                <a:latin typeface=""/>
                <a:ea typeface="Calibri"/>
                <a:cs typeface="Calibri"/>
                <a:sym typeface="Calibri"/>
              </a:rPr>
              <a:t>off</a:t>
            </a:r>
            <a:endParaRPr sz="1200" dirty="0">
              <a:solidFill>
                <a:srgbClr val="5A5A5A"/>
              </a:solidFill>
              <a:latin typeface="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062551"/>
              </a:solidFill>
              <a:latin typeface="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rgbClr val="B99560"/>
                </a:solidFill>
                <a:latin typeface=""/>
                <a:ea typeface="Calibri"/>
                <a:cs typeface="Calibri"/>
                <a:sym typeface="Calibri"/>
              </a:rPr>
              <a:t>​</a:t>
            </a:r>
            <a:endParaRPr sz="1200" dirty="0">
              <a:solidFill>
                <a:srgbClr val="062551"/>
              </a:solidFill>
              <a:latin typeface="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rgbClr val="B99560"/>
                </a:solidFill>
                <a:latin typeface=""/>
                <a:ea typeface="Calibri"/>
                <a:cs typeface="Calibri"/>
                <a:sym typeface="Calibri"/>
              </a:rPr>
              <a:t>​</a:t>
            </a:r>
            <a:endParaRPr sz="700" dirty="0">
              <a:solidFill>
                <a:schemeClr val="lt1"/>
              </a:solidFill>
              <a:latin typeface="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7" name="Google Shape;637;p75"/>
          <p:cNvGrpSpPr/>
          <p:nvPr/>
        </p:nvGrpSpPr>
        <p:grpSpPr>
          <a:xfrm>
            <a:off x="0" y="7493150"/>
            <a:ext cx="9143800" cy="3365350"/>
            <a:chOff x="0" y="1625750"/>
            <a:chExt cx="9143800" cy="3365350"/>
          </a:xfrm>
        </p:grpSpPr>
        <p:sp>
          <p:nvSpPr>
            <p:cNvPr id="638" name="Google Shape;638;p75"/>
            <p:cNvSpPr/>
            <p:nvPr/>
          </p:nvSpPr>
          <p:spPr>
            <a:xfrm>
              <a:off x="8157700" y="1625750"/>
              <a:ext cx="986100" cy="33651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Instrument Sans"/>
                <a:ea typeface="Instrument Sans"/>
                <a:cs typeface="Instrument Sans"/>
                <a:sym typeface="Instrument Sans"/>
              </a:endParaRPr>
            </a:p>
          </p:txBody>
        </p:sp>
        <p:sp>
          <p:nvSpPr>
            <p:cNvPr id="639" name="Google Shape;639;p75"/>
            <p:cNvSpPr/>
            <p:nvPr/>
          </p:nvSpPr>
          <p:spPr>
            <a:xfrm>
              <a:off x="0" y="1625875"/>
              <a:ext cx="986100" cy="33651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Instrument Sans"/>
                <a:ea typeface="Instrument Sans"/>
                <a:cs typeface="Instrument Sans"/>
                <a:sym typeface="Instrument Sans"/>
              </a:endParaRPr>
            </a:p>
          </p:txBody>
        </p:sp>
        <p:pic>
          <p:nvPicPr>
            <p:cNvPr id="640" name="Google Shape;640;p75"/>
            <p:cNvPicPr preferRelativeResize="0"/>
            <p:nvPr/>
          </p:nvPicPr>
          <p:blipFill rotWithShape="1">
            <a:blip r:embed="rId3">
              <a:alphaModFix/>
            </a:blip>
            <a:srcRect l="-620" r="620"/>
            <a:stretch/>
          </p:blipFill>
          <p:spPr>
            <a:xfrm>
              <a:off x="814525" y="1625875"/>
              <a:ext cx="7469725" cy="33652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41" name="Google Shape;641;p7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637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3600" b="1" dirty="0">
                <a:solidFill>
                  <a:srgbClr val="07376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Our aims tonight</a:t>
            </a:r>
            <a:endParaRPr sz="3600" b="1" dirty="0">
              <a:solidFill>
                <a:srgbClr val="0D444D"/>
              </a:solidFill>
              <a:latin typeface="Calibri" panose="020F0502020204030204" pitchFamily="34" charset="0"/>
              <a:ea typeface="Instrument Sans"/>
              <a:cs typeface="Calibri" panose="020F0502020204030204" pitchFamily="34" charset="0"/>
              <a:sym typeface="Instrument Sans"/>
            </a:endParaRPr>
          </a:p>
        </p:txBody>
      </p:sp>
      <p:sp>
        <p:nvSpPr>
          <p:cNvPr id="642" name="Google Shape;642;p75"/>
          <p:cNvSpPr txBox="1">
            <a:spLocks noGrp="1"/>
          </p:cNvSpPr>
          <p:nvPr>
            <p:ph type="body" idx="1"/>
          </p:nvPr>
        </p:nvSpPr>
        <p:spPr>
          <a:xfrm>
            <a:off x="311700" y="1439875"/>
            <a:ext cx="8245200" cy="31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238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75000"/>
              <a:buChar char="●"/>
            </a:pPr>
            <a:r>
              <a:rPr lang="en-US" sz="16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Review progress to date</a:t>
            </a:r>
          </a:p>
          <a:p>
            <a:pPr indent="-323850">
              <a:lnSpc>
                <a:spcPct val="115000"/>
              </a:lnSpc>
              <a:spcBef>
                <a:spcPts val="600"/>
              </a:spcBef>
              <a:buClr>
                <a:schemeClr val="bg2">
                  <a:lumMod val="50000"/>
                </a:schemeClr>
              </a:buClr>
              <a:buSzPct val="75000"/>
            </a:pPr>
            <a:r>
              <a:rPr lang="en-US" sz="16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Present new logo and look</a:t>
            </a:r>
          </a:p>
          <a:p>
            <a:pPr marL="457200" lvl="0" indent="-3238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75000"/>
              <a:buChar char="●"/>
            </a:pPr>
            <a:r>
              <a:rPr lang="en-US" sz="16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Present our certified financials and community interest statement</a:t>
            </a:r>
          </a:p>
          <a:p>
            <a:pPr marL="457200" lvl="0" indent="-3238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75000"/>
              <a:buChar char="●"/>
            </a:pPr>
            <a:r>
              <a:rPr lang="en-US" sz="16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Introduce new treasurer and ‘Poundbury Good Things’ lead</a:t>
            </a:r>
          </a:p>
          <a:p>
            <a:pPr marL="457200" lvl="0" indent="-3238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75000"/>
              <a:buChar char="●"/>
            </a:pPr>
            <a:r>
              <a:rPr lang="en-US" sz="16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Share plans, get feedback, and recruit new volunteers</a:t>
            </a:r>
          </a:p>
          <a:p>
            <a:pPr marL="457200" lvl="0" indent="-3238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75000"/>
              <a:buChar char="●"/>
            </a:pPr>
            <a:r>
              <a:rPr lang="en-US" sz="16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Engage you in the stakeholder Q&amp;A to highlight community matters</a:t>
            </a: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050" dirty="0">
              <a:solidFill>
                <a:schemeClr val="tx2">
                  <a:lumMod val="90000"/>
                  <a:lumOff val="10000"/>
                </a:schemeClr>
              </a:solidFill>
              <a:latin typeface=""/>
            </a:endParaRPr>
          </a:p>
        </p:txBody>
      </p:sp>
      <p:sp>
        <p:nvSpPr>
          <p:cNvPr id="643" name="Google Shape;643;p7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B408CB2-42DC-9539-26BA-9D8D6F30B8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0952" y="4342874"/>
            <a:ext cx="1066801" cy="71120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5"/>
          <p:cNvSpPr txBox="1"/>
          <p:nvPr/>
        </p:nvSpPr>
        <p:spPr>
          <a:xfrm>
            <a:off x="342900" y="288036"/>
            <a:ext cx="651510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i="0" u="none" strike="noStrike" cap="none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CAofP milestones to date</a:t>
            </a:r>
            <a:endParaRPr/>
          </a:p>
        </p:txBody>
      </p:sp>
      <p:sp>
        <p:nvSpPr>
          <p:cNvPr id="91" name="Google Shape;91;p15"/>
          <p:cNvSpPr txBox="1"/>
          <p:nvPr/>
        </p:nvSpPr>
        <p:spPr>
          <a:xfrm>
            <a:off x="342900" y="685800"/>
            <a:ext cx="6515100" cy="240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75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5"/>
          <p:cNvSpPr txBox="1"/>
          <p:nvPr/>
        </p:nvSpPr>
        <p:spPr>
          <a:xfrm>
            <a:off x="342900" y="1152144"/>
            <a:ext cx="4114800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 b="1">
                <a:solidFill>
                  <a:srgbClr val="1C2B4A"/>
                </a:solidFill>
                <a:latin typeface="Calibri"/>
                <a:ea typeface="Calibri"/>
                <a:cs typeface="Calibri"/>
                <a:sym typeface="Calibri"/>
              </a:rPr>
              <a:t>2025</a:t>
            </a:r>
            <a:endParaRPr sz="10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5"/>
          <p:cNvSpPr txBox="1"/>
          <p:nvPr/>
        </p:nvSpPr>
        <p:spPr>
          <a:xfrm>
            <a:off x="411480" y="1152144"/>
            <a:ext cx="8229600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25" b="1" i="1">
                <a:solidFill>
                  <a:srgbClr val="746C5C"/>
                </a:solidFill>
                <a:latin typeface="Calibri"/>
                <a:ea typeface="Calibri"/>
                <a:cs typeface="Calibri"/>
                <a:sym typeface="Calibri"/>
              </a:rPr>
              <a:t>FOUNDATION PERIOD</a:t>
            </a:r>
            <a:endParaRPr sz="825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4" name="Google Shape;94;p15"/>
          <p:cNvCxnSpPr/>
          <p:nvPr/>
        </p:nvCxnSpPr>
        <p:spPr>
          <a:xfrm>
            <a:off x="411480" y="1714500"/>
            <a:ext cx="8229600" cy="0"/>
          </a:xfrm>
          <a:prstGeom prst="straightConnector1">
            <a:avLst/>
          </a:prstGeom>
          <a:noFill/>
          <a:ln w="19050" cap="flat" cmpd="sng">
            <a:solidFill>
              <a:srgbClr val="E5DDCD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5" name="Google Shape;95;p15"/>
          <p:cNvSpPr/>
          <p:nvPr/>
        </p:nvSpPr>
        <p:spPr>
          <a:xfrm>
            <a:off x="349758" y="1652778"/>
            <a:ext cx="123444" cy="123444"/>
          </a:xfrm>
          <a:prstGeom prst="ellipse">
            <a:avLst/>
          </a:prstGeom>
          <a:solidFill>
            <a:srgbClr val="1C2B4A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5"/>
          <p:cNvSpPr txBox="1"/>
          <p:nvPr/>
        </p:nvSpPr>
        <p:spPr>
          <a:xfrm>
            <a:off x="411480" y="1426464"/>
            <a:ext cx="1234440" cy="192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88" b="1">
                <a:solidFill>
                  <a:srgbClr val="465D8C"/>
                </a:solidFill>
                <a:latin typeface="Calibri"/>
                <a:ea typeface="Calibri"/>
                <a:cs typeface="Calibri"/>
                <a:sym typeface="Calibri"/>
              </a:rPr>
              <a:t>Apr 2025</a:t>
            </a:r>
            <a:endParaRPr sz="788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5"/>
          <p:cNvSpPr txBox="1"/>
          <p:nvPr/>
        </p:nvSpPr>
        <p:spPr>
          <a:xfrm>
            <a:off x="411480" y="1817369"/>
            <a:ext cx="1234440" cy="6720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1450" marR="0" lvl="0" indent="-17145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1C2B4A"/>
              </a:buClr>
              <a:buSzPts val="788"/>
              <a:buFont typeface="Arial"/>
              <a:buChar char="•"/>
            </a:pPr>
            <a:r>
              <a:rPr lang="en" sz="788">
                <a:solidFill>
                  <a:srgbClr val="1C2B4A"/>
                </a:solidFill>
                <a:latin typeface="Calibri"/>
                <a:ea typeface="Calibri"/>
                <a:cs typeface="Calibri"/>
                <a:sym typeface="Calibri"/>
              </a:rPr>
              <a:t>CAofP registered as a CIC</a:t>
            </a:r>
            <a:endParaRPr/>
          </a:p>
          <a:p>
            <a:pPr marL="171450" marR="0" lvl="0" indent="-17145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1C2B4A"/>
              </a:buClr>
              <a:buSzPts val="788"/>
              <a:buFont typeface="Arial"/>
              <a:buChar char="•"/>
            </a:pPr>
            <a:r>
              <a:rPr lang="en" sz="788">
                <a:solidFill>
                  <a:srgbClr val="1C2B4A"/>
                </a:solidFill>
                <a:latin typeface="Calibri"/>
                <a:ea typeface="Calibri"/>
                <a:cs typeface="Calibri"/>
                <a:sym typeface="Calibri"/>
              </a:rPr>
              <a:t>Virtual Community Hub goes live</a:t>
            </a:r>
            <a:endParaRPr/>
          </a:p>
          <a:p>
            <a:pPr marL="171450" marR="0" lvl="0" indent="-17145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1C2B4A"/>
              </a:buClr>
              <a:buSzPts val="788"/>
              <a:buFont typeface="Arial"/>
              <a:buChar char="•"/>
            </a:pPr>
            <a:r>
              <a:rPr lang="en" sz="788">
                <a:solidFill>
                  <a:srgbClr val="1C2B4A"/>
                </a:solidFill>
                <a:latin typeface="Calibri"/>
                <a:ea typeface="Calibri"/>
                <a:cs typeface="Calibri"/>
                <a:sym typeface="Calibri"/>
              </a:rPr>
              <a:t>Regular weekly newsletter launched </a:t>
            </a:r>
            <a:endParaRPr sz="788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5"/>
          <p:cNvSpPr/>
          <p:nvPr/>
        </p:nvSpPr>
        <p:spPr>
          <a:xfrm>
            <a:off x="2407158" y="1652778"/>
            <a:ext cx="123444" cy="123444"/>
          </a:xfrm>
          <a:prstGeom prst="ellipse">
            <a:avLst/>
          </a:prstGeom>
          <a:solidFill>
            <a:srgbClr val="1C2B4A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5"/>
          <p:cNvSpPr txBox="1"/>
          <p:nvPr/>
        </p:nvSpPr>
        <p:spPr>
          <a:xfrm>
            <a:off x="1851660" y="1426464"/>
            <a:ext cx="1234440" cy="192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88" b="1">
                <a:solidFill>
                  <a:srgbClr val="465D8C"/>
                </a:solidFill>
                <a:latin typeface="Calibri"/>
                <a:ea typeface="Calibri"/>
                <a:cs typeface="Calibri"/>
                <a:sym typeface="Calibri"/>
              </a:rPr>
              <a:t>May 2025</a:t>
            </a:r>
            <a:endParaRPr sz="788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15"/>
          <p:cNvSpPr txBox="1"/>
          <p:nvPr/>
        </p:nvSpPr>
        <p:spPr>
          <a:xfrm>
            <a:off x="1851660" y="1817370"/>
            <a:ext cx="1234440" cy="582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1450" marR="0" lvl="0" indent="-17145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1C2B4A"/>
              </a:buClr>
              <a:buSzPts val="788"/>
              <a:buFont typeface="Arial"/>
              <a:buChar char="•"/>
            </a:pPr>
            <a:r>
              <a:rPr lang="en" sz="788">
                <a:solidFill>
                  <a:srgbClr val="1C2B4A"/>
                </a:solidFill>
                <a:latin typeface="Calibri"/>
                <a:ea typeface="Calibri"/>
                <a:cs typeface="Calibri"/>
                <a:sym typeface="Calibri"/>
              </a:rPr>
              <a:t>New membership drive</a:t>
            </a:r>
            <a:endParaRPr/>
          </a:p>
          <a:p>
            <a:pPr marL="171450" marR="0" lvl="0" indent="-17145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1C2B4A"/>
              </a:buClr>
              <a:buSzPts val="788"/>
              <a:buFont typeface="Arial"/>
              <a:buChar char="•"/>
            </a:pPr>
            <a:r>
              <a:rPr lang="en" sz="788">
                <a:solidFill>
                  <a:srgbClr val="1C2B4A"/>
                </a:solidFill>
                <a:latin typeface="Calibri"/>
                <a:ea typeface="Calibri"/>
                <a:cs typeface="Calibri"/>
                <a:sym typeface="Calibri"/>
              </a:rPr>
              <a:t>Noticeboards taken over and new income stream </a:t>
            </a:r>
            <a:endParaRPr/>
          </a:p>
          <a:p>
            <a:pPr marL="171450" marR="0" lvl="0" indent="-17145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1C2B4A"/>
              </a:buClr>
              <a:buSzPts val="788"/>
              <a:buFont typeface="Arial"/>
              <a:buChar char="•"/>
            </a:pPr>
            <a:r>
              <a:rPr lang="en" sz="788">
                <a:solidFill>
                  <a:srgbClr val="1C2B4A"/>
                </a:solidFill>
                <a:latin typeface="Calibri"/>
                <a:ea typeface="Calibri"/>
                <a:cs typeface="Calibri"/>
                <a:sym typeface="Calibri"/>
              </a:rPr>
              <a:t>Good Things team formed</a:t>
            </a:r>
            <a:endParaRPr sz="788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5"/>
          <p:cNvSpPr/>
          <p:nvPr/>
        </p:nvSpPr>
        <p:spPr>
          <a:xfrm>
            <a:off x="4464558" y="1652778"/>
            <a:ext cx="123444" cy="123444"/>
          </a:xfrm>
          <a:prstGeom prst="ellipse">
            <a:avLst/>
          </a:prstGeom>
          <a:solidFill>
            <a:srgbClr val="1C2B4A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5"/>
          <p:cNvSpPr txBox="1"/>
          <p:nvPr/>
        </p:nvSpPr>
        <p:spPr>
          <a:xfrm>
            <a:off x="3909060" y="1426464"/>
            <a:ext cx="1234440" cy="192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88" b="1">
                <a:solidFill>
                  <a:srgbClr val="465D8C"/>
                </a:solidFill>
                <a:latin typeface="Calibri"/>
                <a:ea typeface="Calibri"/>
                <a:cs typeface="Calibri"/>
                <a:sym typeface="Calibri"/>
              </a:rPr>
              <a:t>Jul 2025</a:t>
            </a:r>
            <a:endParaRPr sz="788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5"/>
          <p:cNvSpPr txBox="1"/>
          <p:nvPr/>
        </p:nvSpPr>
        <p:spPr>
          <a:xfrm>
            <a:off x="3909060" y="1817370"/>
            <a:ext cx="1304624" cy="582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1450" marR="0" lvl="0" indent="-17145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1C2B4A"/>
              </a:buClr>
              <a:buSzPts val="788"/>
              <a:buFont typeface="Arial"/>
              <a:buChar char="•"/>
            </a:pPr>
            <a:r>
              <a:rPr lang="en" sz="788">
                <a:solidFill>
                  <a:srgbClr val="1C2B4A"/>
                </a:solidFill>
                <a:latin typeface="Calibri"/>
                <a:ea typeface="Calibri"/>
                <a:cs typeface="Calibri"/>
                <a:sym typeface="Calibri"/>
              </a:rPr>
              <a:t>New Love Poundbury cards</a:t>
            </a:r>
            <a:endParaRPr/>
          </a:p>
          <a:p>
            <a:pPr marL="171450" marR="0" lvl="0" indent="-17145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1C2B4A"/>
              </a:buClr>
              <a:buSzPts val="788"/>
              <a:buFont typeface="Arial"/>
              <a:buChar char="•"/>
            </a:pPr>
            <a:r>
              <a:rPr lang="en" sz="788">
                <a:solidFill>
                  <a:srgbClr val="1C2B4A"/>
                </a:solidFill>
                <a:latin typeface="Calibri"/>
                <a:ea typeface="Calibri"/>
                <a:cs typeface="Calibri"/>
                <a:sym typeface="Calibri"/>
              </a:rPr>
              <a:t>Doggy bag dispensers installed</a:t>
            </a:r>
            <a:endParaRPr/>
          </a:p>
          <a:p>
            <a:pPr marL="171450" marR="0" lvl="0" indent="-17145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1C2B4A"/>
              </a:buClr>
              <a:buSzPts val="788"/>
              <a:buFont typeface="Arial"/>
              <a:buChar char="•"/>
            </a:pPr>
            <a:r>
              <a:rPr lang="en" sz="788">
                <a:solidFill>
                  <a:srgbClr val="1C2B4A"/>
                </a:solidFill>
                <a:latin typeface="Calibri"/>
                <a:ea typeface="Calibri"/>
                <a:cs typeface="Calibri"/>
                <a:sym typeface="Calibri"/>
              </a:rPr>
              <a:t>First ‘Good Things’ developed</a:t>
            </a:r>
            <a:endParaRPr sz="788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5"/>
          <p:cNvSpPr/>
          <p:nvPr/>
        </p:nvSpPr>
        <p:spPr>
          <a:xfrm>
            <a:off x="6521958" y="1652778"/>
            <a:ext cx="123444" cy="123444"/>
          </a:xfrm>
          <a:prstGeom prst="ellipse">
            <a:avLst/>
          </a:prstGeom>
          <a:solidFill>
            <a:srgbClr val="1C2B4A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5"/>
          <p:cNvSpPr txBox="1"/>
          <p:nvPr/>
        </p:nvSpPr>
        <p:spPr>
          <a:xfrm>
            <a:off x="5966460" y="1426464"/>
            <a:ext cx="1234440" cy="192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88" b="1">
                <a:solidFill>
                  <a:srgbClr val="465D8C"/>
                </a:solidFill>
                <a:latin typeface="Calibri"/>
                <a:ea typeface="Calibri"/>
                <a:cs typeface="Calibri"/>
                <a:sym typeface="Calibri"/>
              </a:rPr>
              <a:t>Sep 2025</a:t>
            </a:r>
            <a:endParaRPr sz="788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15"/>
          <p:cNvSpPr txBox="1"/>
          <p:nvPr/>
        </p:nvSpPr>
        <p:spPr>
          <a:xfrm>
            <a:off x="5966460" y="1817370"/>
            <a:ext cx="1234440" cy="582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1450" marR="0" lvl="0" indent="-17145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1C2B4A"/>
              </a:buClr>
              <a:buSzPts val="788"/>
              <a:buFont typeface="Arial"/>
              <a:buChar char="•"/>
            </a:pPr>
            <a:r>
              <a:rPr lang="en" sz="788">
                <a:solidFill>
                  <a:srgbClr val="1C2B4A"/>
                </a:solidFill>
                <a:latin typeface="Calibri"/>
                <a:ea typeface="Calibri"/>
                <a:cs typeface="Calibri"/>
                <a:sym typeface="Calibri"/>
              </a:rPr>
              <a:t>Inaugural General Meeting Stakeholder Q&amp;A process piloted</a:t>
            </a:r>
            <a:endParaRPr/>
          </a:p>
          <a:p>
            <a:pPr marL="171450" marR="0" lvl="0" indent="-17145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1C2B4A"/>
              </a:buClr>
              <a:buSzPts val="788"/>
              <a:buFont typeface="Arial"/>
              <a:buChar char="•"/>
            </a:pPr>
            <a:r>
              <a:rPr lang="en" sz="788">
                <a:solidFill>
                  <a:srgbClr val="1C2B4A"/>
                </a:solidFill>
                <a:latin typeface="Calibri"/>
                <a:ea typeface="Calibri"/>
                <a:cs typeface="Calibri"/>
                <a:sym typeface="Calibri"/>
              </a:rPr>
              <a:t>Tech Tuesdays begin</a:t>
            </a:r>
            <a:endParaRPr sz="788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5"/>
          <p:cNvSpPr/>
          <p:nvPr/>
        </p:nvSpPr>
        <p:spPr>
          <a:xfrm>
            <a:off x="8579358" y="1652778"/>
            <a:ext cx="123444" cy="123444"/>
          </a:xfrm>
          <a:prstGeom prst="ellipse">
            <a:avLst/>
          </a:prstGeom>
          <a:solidFill>
            <a:srgbClr val="1C2B4A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5"/>
          <p:cNvSpPr txBox="1"/>
          <p:nvPr/>
        </p:nvSpPr>
        <p:spPr>
          <a:xfrm>
            <a:off x="7406640" y="1426464"/>
            <a:ext cx="1234440" cy="192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88" b="1">
                <a:solidFill>
                  <a:srgbClr val="465D8C"/>
                </a:solidFill>
                <a:latin typeface="Calibri"/>
                <a:ea typeface="Calibri"/>
                <a:cs typeface="Calibri"/>
                <a:sym typeface="Calibri"/>
              </a:rPr>
              <a:t>Dec 2025</a:t>
            </a:r>
            <a:endParaRPr sz="788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5"/>
          <p:cNvSpPr txBox="1"/>
          <p:nvPr/>
        </p:nvSpPr>
        <p:spPr>
          <a:xfrm>
            <a:off x="7547810" y="1817370"/>
            <a:ext cx="1093269" cy="582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1450" marR="0" lvl="0" indent="-17145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1C2B4A"/>
              </a:buClr>
              <a:buSzPts val="788"/>
              <a:buFont typeface="Arial"/>
              <a:buChar char="•"/>
            </a:pPr>
            <a:r>
              <a:rPr lang="en" sz="788">
                <a:solidFill>
                  <a:srgbClr val="1C2B4A"/>
                </a:solidFill>
                <a:latin typeface="Calibri"/>
                <a:ea typeface="Calibri"/>
                <a:cs typeface="Calibri"/>
                <a:sym typeface="Calibri"/>
              </a:rPr>
              <a:t>Carols in the Engine Room</a:t>
            </a:r>
            <a:endParaRPr/>
          </a:p>
          <a:p>
            <a:pPr marL="171450" marR="0" lvl="0" indent="-17145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1C2B4A"/>
              </a:buClr>
              <a:buSzPts val="788"/>
              <a:buFont typeface="Arial"/>
              <a:buChar char="•"/>
            </a:pPr>
            <a:r>
              <a:rPr lang="en" sz="788">
                <a:solidFill>
                  <a:srgbClr val="1C2B4A"/>
                </a:solidFill>
                <a:latin typeface="Calibri"/>
                <a:ea typeface="Calibri"/>
                <a:cs typeface="Calibri"/>
                <a:sym typeface="Calibri"/>
              </a:rPr>
              <a:t>First donation to PiP</a:t>
            </a:r>
            <a:endParaRPr sz="788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5"/>
          <p:cNvSpPr txBox="1"/>
          <p:nvPr/>
        </p:nvSpPr>
        <p:spPr>
          <a:xfrm>
            <a:off x="342900" y="2592324"/>
            <a:ext cx="4114800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 b="1">
                <a:solidFill>
                  <a:srgbClr val="1C2B4A"/>
                </a:solidFill>
                <a:latin typeface="Calibri"/>
                <a:ea typeface="Calibri"/>
                <a:cs typeface="Calibri"/>
                <a:sym typeface="Calibri"/>
              </a:rPr>
              <a:t>2026</a:t>
            </a:r>
            <a:endParaRPr sz="10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5"/>
          <p:cNvSpPr txBox="1"/>
          <p:nvPr/>
        </p:nvSpPr>
        <p:spPr>
          <a:xfrm>
            <a:off x="411480" y="2592324"/>
            <a:ext cx="8229600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25" b="1" i="1">
                <a:solidFill>
                  <a:srgbClr val="746C5C"/>
                </a:solidFill>
                <a:latin typeface="Calibri"/>
                <a:ea typeface="Calibri"/>
                <a:cs typeface="Calibri"/>
                <a:sym typeface="Calibri"/>
              </a:rPr>
              <a:t>BUILDING MOMENTUM</a:t>
            </a:r>
            <a:endParaRPr sz="825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2" name="Google Shape;112;p15"/>
          <p:cNvCxnSpPr/>
          <p:nvPr/>
        </p:nvCxnSpPr>
        <p:spPr>
          <a:xfrm>
            <a:off x="411480" y="3154680"/>
            <a:ext cx="8229600" cy="0"/>
          </a:xfrm>
          <a:prstGeom prst="straightConnector1">
            <a:avLst/>
          </a:prstGeom>
          <a:noFill/>
          <a:ln w="19050" cap="flat" cmpd="sng">
            <a:solidFill>
              <a:srgbClr val="E5DDCD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3" name="Google Shape;113;p15"/>
          <p:cNvSpPr/>
          <p:nvPr/>
        </p:nvSpPr>
        <p:spPr>
          <a:xfrm>
            <a:off x="349758" y="3092958"/>
            <a:ext cx="123444" cy="123444"/>
          </a:xfrm>
          <a:prstGeom prst="ellipse">
            <a:avLst/>
          </a:prstGeom>
          <a:solidFill>
            <a:srgbClr val="1C2B4A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15"/>
          <p:cNvSpPr txBox="1"/>
          <p:nvPr/>
        </p:nvSpPr>
        <p:spPr>
          <a:xfrm>
            <a:off x="411480" y="2866644"/>
            <a:ext cx="1234440" cy="192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88" b="1">
                <a:solidFill>
                  <a:srgbClr val="465D8C"/>
                </a:solidFill>
                <a:latin typeface="Calibri"/>
                <a:ea typeface="Calibri"/>
                <a:cs typeface="Calibri"/>
                <a:sym typeface="Calibri"/>
              </a:rPr>
              <a:t>Jan 2026</a:t>
            </a:r>
            <a:endParaRPr sz="788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5"/>
          <p:cNvSpPr txBox="1"/>
          <p:nvPr/>
        </p:nvSpPr>
        <p:spPr>
          <a:xfrm>
            <a:off x="411480" y="3257550"/>
            <a:ext cx="1234440" cy="582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1450" marR="0" lvl="0" indent="-17145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1C2B4A"/>
              </a:buClr>
              <a:buSzPts val="788"/>
              <a:buFont typeface="Arial"/>
              <a:buChar char="•"/>
            </a:pPr>
            <a:r>
              <a:rPr lang="en" sz="788">
                <a:solidFill>
                  <a:srgbClr val="1C2B4A"/>
                </a:solidFill>
                <a:latin typeface="Calibri"/>
                <a:ea typeface="Calibri"/>
                <a:cs typeface="Calibri"/>
                <a:sym typeface="Calibri"/>
              </a:rPr>
              <a:t>Second GM — Q&amp;A repeated</a:t>
            </a:r>
            <a:endParaRPr sz="788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15"/>
          <p:cNvSpPr/>
          <p:nvPr/>
        </p:nvSpPr>
        <p:spPr>
          <a:xfrm>
            <a:off x="2407158" y="3092958"/>
            <a:ext cx="123444" cy="123444"/>
          </a:xfrm>
          <a:prstGeom prst="ellipse">
            <a:avLst/>
          </a:prstGeom>
          <a:solidFill>
            <a:srgbClr val="1C2B4A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15"/>
          <p:cNvSpPr txBox="1"/>
          <p:nvPr/>
        </p:nvSpPr>
        <p:spPr>
          <a:xfrm>
            <a:off x="1851660" y="2866644"/>
            <a:ext cx="1234440" cy="192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88" b="1">
                <a:solidFill>
                  <a:srgbClr val="465D8C"/>
                </a:solidFill>
                <a:latin typeface="Calibri"/>
                <a:ea typeface="Calibri"/>
                <a:cs typeface="Calibri"/>
                <a:sym typeface="Calibri"/>
              </a:rPr>
              <a:t>Feb–Apr 2026</a:t>
            </a:r>
            <a:endParaRPr sz="788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15"/>
          <p:cNvSpPr txBox="1"/>
          <p:nvPr/>
        </p:nvSpPr>
        <p:spPr>
          <a:xfrm>
            <a:off x="1851660" y="3257550"/>
            <a:ext cx="1234440" cy="582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1450" marR="0" lvl="0" indent="-17145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1C2B4A"/>
              </a:buClr>
              <a:buSzPts val="788"/>
              <a:buFont typeface="Arial"/>
              <a:buChar char="•"/>
            </a:pPr>
            <a:r>
              <a:rPr lang="en" sz="788" dirty="0">
                <a:solidFill>
                  <a:srgbClr val="1C2B4A"/>
                </a:solidFill>
                <a:latin typeface="Calibri"/>
                <a:ea typeface="Calibri"/>
                <a:cs typeface="Calibri"/>
                <a:sym typeface="Calibri"/>
              </a:rPr>
              <a:t>Through Your Lens competition launched</a:t>
            </a:r>
            <a:endParaRPr dirty="0"/>
          </a:p>
          <a:p>
            <a:pPr marL="171450" marR="0" lvl="0" indent="-17145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1C2B4A"/>
              </a:buClr>
              <a:buSzPts val="788"/>
              <a:buFont typeface="Arial"/>
              <a:buChar char="•"/>
            </a:pPr>
            <a:r>
              <a:rPr lang="en" sz="788" dirty="0">
                <a:solidFill>
                  <a:srgbClr val="1C2B4A"/>
                </a:solidFill>
                <a:latin typeface="Calibri"/>
                <a:ea typeface="Calibri"/>
                <a:cs typeface="Calibri"/>
                <a:sym typeface="Calibri"/>
              </a:rPr>
              <a:t>Love Local series begins</a:t>
            </a:r>
            <a:endParaRPr sz="788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15"/>
          <p:cNvSpPr/>
          <p:nvPr/>
        </p:nvSpPr>
        <p:spPr>
          <a:xfrm>
            <a:off x="4464558" y="3092958"/>
            <a:ext cx="123444" cy="123444"/>
          </a:xfrm>
          <a:prstGeom prst="ellipse">
            <a:avLst/>
          </a:prstGeom>
          <a:solidFill>
            <a:srgbClr val="1C2B4A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15"/>
          <p:cNvSpPr txBox="1"/>
          <p:nvPr/>
        </p:nvSpPr>
        <p:spPr>
          <a:xfrm>
            <a:off x="3909060" y="2866644"/>
            <a:ext cx="1234440" cy="192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88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May 2026</a:t>
            </a:r>
            <a:endParaRPr/>
          </a:p>
        </p:txBody>
      </p:sp>
      <p:sp>
        <p:nvSpPr>
          <p:cNvPr id="121" name="Google Shape;121;p15"/>
          <p:cNvSpPr txBox="1"/>
          <p:nvPr/>
        </p:nvSpPr>
        <p:spPr>
          <a:xfrm>
            <a:off x="3909060" y="3257550"/>
            <a:ext cx="1234440" cy="582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1450" marR="0" lvl="0" indent="-17145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88"/>
              <a:buFont typeface="Arial"/>
              <a:buChar char="•"/>
            </a:pPr>
            <a:r>
              <a:rPr lang="en" sz="788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First AGM</a:t>
            </a:r>
            <a:endParaRPr sz="788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50" marR="0" lvl="0" indent="-17145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88"/>
              <a:buFont typeface="Arial"/>
              <a:buChar char="•"/>
            </a:pPr>
            <a:r>
              <a:rPr lang="en" sz="788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Integration of PayPal</a:t>
            </a:r>
            <a:endParaRPr sz="788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50" marR="0" lvl="0" indent="-17145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A5731F"/>
              </a:buClr>
              <a:buSzPts val="788"/>
              <a:buFont typeface="Arial"/>
              <a:buChar char="•"/>
            </a:pPr>
            <a:r>
              <a:rPr lang="en" sz="788">
                <a:solidFill>
                  <a:srgbClr val="A5731F"/>
                </a:solidFill>
                <a:latin typeface="Calibri"/>
                <a:ea typeface="Calibri"/>
                <a:cs typeface="Calibri"/>
                <a:sym typeface="Calibri"/>
              </a:rPr>
              <a:t>Members’ Shopping Eve at Poundbury Gardens</a:t>
            </a:r>
            <a:endParaRPr/>
          </a:p>
        </p:txBody>
      </p:sp>
      <p:sp>
        <p:nvSpPr>
          <p:cNvPr id="122" name="Google Shape;122;p15"/>
          <p:cNvSpPr txBox="1"/>
          <p:nvPr/>
        </p:nvSpPr>
        <p:spPr>
          <a:xfrm>
            <a:off x="5966460" y="2866644"/>
            <a:ext cx="1234440" cy="192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88" b="1" u="none">
                <a:solidFill>
                  <a:srgbClr val="A5731F"/>
                </a:solidFill>
                <a:latin typeface="Calibri"/>
                <a:ea typeface="Calibri"/>
                <a:cs typeface="Calibri"/>
                <a:sym typeface="Calibri"/>
              </a:rPr>
              <a:t>Jun 2026</a:t>
            </a:r>
            <a:endParaRPr/>
          </a:p>
        </p:txBody>
      </p:sp>
      <p:sp>
        <p:nvSpPr>
          <p:cNvPr id="123" name="Google Shape;123;p15"/>
          <p:cNvSpPr txBox="1"/>
          <p:nvPr/>
        </p:nvSpPr>
        <p:spPr>
          <a:xfrm>
            <a:off x="5966460" y="3257550"/>
            <a:ext cx="1234440" cy="582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1450" marR="0" lvl="0" indent="-17145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A5731F"/>
              </a:buClr>
              <a:buSzPts val="788"/>
              <a:buChar char="•"/>
            </a:pPr>
            <a:r>
              <a:rPr lang="en" sz="788" dirty="0">
                <a:solidFill>
                  <a:srgbClr val="A5731F"/>
                </a:solidFill>
                <a:latin typeface="Calibri"/>
                <a:ea typeface="Calibri"/>
                <a:cs typeface="Calibri"/>
                <a:sym typeface="Calibri"/>
              </a:rPr>
              <a:t>History Initiative launched</a:t>
            </a:r>
          </a:p>
          <a:p>
            <a:pPr marL="171450" marR="0" lvl="0" indent="-17145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A5731F"/>
              </a:buClr>
              <a:buSzPts val="788"/>
              <a:buChar char="•"/>
            </a:pPr>
            <a:r>
              <a:rPr lang="en" sz="788" dirty="0">
                <a:solidFill>
                  <a:srgbClr val="A5731F"/>
                </a:solidFill>
                <a:latin typeface="Calibri"/>
                <a:ea typeface="Calibri"/>
                <a:cs typeface="Calibri"/>
                <a:sym typeface="Calibri"/>
              </a:rPr>
              <a:t>Donations drive to spring joiners</a:t>
            </a:r>
            <a:endParaRPr sz="788" dirty="0">
              <a:solidFill>
                <a:srgbClr val="A5731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88" dirty="0">
              <a:solidFill>
                <a:srgbClr val="A5731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5"/>
          <p:cNvSpPr/>
          <p:nvPr/>
        </p:nvSpPr>
        <p:spPr>
          <a:xfrm>
            <a:off x="8579358" y="3092958"/>
            <a:ext cx="123444" cy="123444"/>
          </a:xfrm>
          <a:prstGeom prst="ellipse">
            <a:avLst/>
          </a:prstGeom>
          <a:solidFill>
            <a:srgbClr val="A5731F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15"/>
          <p:cNvSpPr txBox="1"/>
          <p:nvPr/>
        </p:nvSpPr>
        <p:spPr>
          <a:xfrm>
            <a:off x="7406640" y="2866644"/>
            <a:ext cx="1234440" cy="192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88" b="1">
                <a:solidFill>
                  <a:srgbClr val="A5731F"/>
                </a:solidFill>
                <a:latin typeface="Calibri"/>
                <a:ea typeface="Calibri"/>
                <a:cs typeface="Calibri"/>
                <a:sym typeface="Calibri"/>
              </a:rPr>
              <a:t>Sep 2026</a:t>
            </a:r>
            <a:endParaRPr sz="788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15"/>
          <p:cNvSpPr txBox="1"/>
          <p:nvPr/>
        </p:nvSpPr>
        <p:spPr>
          <a:xfrm>
            <a:off x="7475220" y="3257550"/>
            <a:ext cx="1165860" cy="582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1450" marR="0" lvl="0" indent="-17145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A5731F"/>
              </a:buClr>
              <a:buSzPts val="788"/>
              <a:buFont typeface="Arial"/>
              <a:buChar char="•"/>
            </a:pPr>
            <a:r>
              <a:rPr lang="en" sz="788">
                <a:solidFill>
                  <a:srgbClr val="A5731F"/>
                </a:solidFill>
                <a:latin typeface="Calibri"/>
                <a:ea typeface="Calibri"/>
                <a:cs typeface="Calibri"/>
                <a:sym typeface="Calibri"/>
              </a:rPr>
              <a:t>New logo</a:t>
            </a:r>
            <a:endParaRPr/>
          </a:p>
          <a:p>
            <a:pPr marL="171450" marR="0" lvl="0" indent="-17145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A5731F"/>
              </a:buClr>
              <a:buSzPts val="788"/>
              <a:buFont typeface="Arial"/>
              <a:buChar char="•"/>
            </a:pPr>
            <a:r>
              <a:rPr lang="en" sz="788">
                <a:solidFill>
                  <a:srgbClr val="A5731F"/>
                </a:solidFill>
                <a:latin typeface="Calibri"/>
                <a:ea typeface="Calibri"/>
                <a:cs typeface="Calibri"/>
                <a:sym typeface="Calibri"/>
              </a:rPr>
              <a:t>New Good Things range</a:t>
            </a:r>
            <a:endParaRPr/>
          </a:p>
          <a:p>
            <a:pPr marL="171450" marR="0" lvl="0" indent="-17145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A5731F"/>
              </a:buClr>
              <a:buSzPts val="788"/>
              <a:buFont typeface="Arial"/>
              <a:buChar char="•"/>
            </a:pPr>
            <a:r>
              <a:rPr lang="en" sz="788">
                <a:solidFill>
                  <a:srgbClr val="A5731F"/>
                </a:solidFill>
                <a:latin typeface="Calibri"/>
                <a:ea typeface="Calibri"/>
                <a:cs typeface="Calibri"/>
                <a:sym typeface="Calibri"/>
              </a:rPr>
              <a:t>Meet Your Poundbury Neighbour Socials</a:t>
            </a:r>
            <a:endParaRPr sz="788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88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7" name="Google Shape;12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15986" y="4394250"/>
            <a:ext cx="1066801" cy="711201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5"/>
          <p:cNvSpPr/>
          <p:nvPr/>
        </p:nvSpPr>
        <p:spPr>
          <a:xfrm>
            <a:off x="6551678" y="3092958"/>
            <a:ext cx="123444" cy="123444"/>
          </a:xfrm>
          <a:prstGeom prst="ellipse">
            <a:avLst/>
          </a:prstGeom>
          <a:solidFill>
            <a:srgbClr val="A5731F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B2F977B-CE6F-28D3-2598-9CEC939357BB}"/>
              </a:ext>
            </a:extLst>
          </p:cNvPr>
          <p:cNvSpPr txBox="1"/>
          <p:nvPr/>
        </p:nvSpPr>
        <p:spPr>
          <a:xfrm>
            <a:off x="6858000" y="4083728"/>
            <a:ext cx="1844802" cy="213585"/>
          </a:xfrm>
          <a:prstGeom prst="rect">
            <a:avLst/>
          </a:prstGeom>
          <a:noFill/>
          <a:ln>
            <a:solidFill>
              <a:srgbClr val="CB9713"/>
            </a:solidFill>
          </a:ln>
        </p:spPr>
        <p:txBody>
          <a:bodyPr wrap="square" rtlCol="0">
            <a:spAutoFit/>
          </a:bodyPr>
          <a:lstStyle/>
          <a:p>
            <a:r>
              <a:rPr lang="en-US" sz="788" b="1" dirty="0">
                <a:solidFill>
                  <a:srgbClr val="A5731F"/>
                </a:solidFill>
                <a:latin typeface="Calibri"/>
                <a:cs typeface="Calibri"/>
              </a:rPr>
              <a:t>Items in gold are new since the last GM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77"/>
          <p:cNvSpPr txBox="1">
            <a:spLocks noGrp="1"/>
          </p:cNvSpPr>
          <p:nvPr>
            <p:ph type="title"/>
          </p:nvPr>
        </p:nvSpPr>
        <p:spPr>
          <a:xfrm>
            <a:off x="312866" y="357788"/>
            <a:ext cx="85206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" sz="3600" b="1" dirty="0">
                <a:solidFill>
                  <a:srgbClr val="07376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Key measures</a:t>
            </a:r>
            <a:endParaRPr sz="3600" b="1" dirty="0">
              <a:solidFill>
                <a:srgbClr val="07376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66" name="Google Shape;666;p77"/>
          <p:cNvSpPr txBox="1">
            <a:spLocks noGrp="1"/>
          </p:cNvSpPr>
          <p:nvPr>
            <p:ph type="body" idx="1"/>
          </p:nvPr>
        </p:nvSpPr>
        <p:spPr>
          <a:xfrm>
            <a:off x="218975" y="975600"/>
            <a:ext cx="4633762" cy="33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100"/>
              <a:buChar char="●"/>
            </a:pPr>
            <a:r>
              <a:rPr lang="en" sz="13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 panose="020F0502020204030204" pitchFamily="34" charset="0"/>
                <a:sym typeface="Calibri"/>
              </a:rPr>
              <a:t>~900 members</a:t>
            </a:r>
            <a:r>
              <a:rPr lang="en" sz="13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 panose="020F0502020204030204" pitchFamily="34" charset="0"/>
                <a:sym typeface="Calibri"/>
              </a:rPr>
              <a:t>—steady growth after initial surge</a:t>
            </a:r>
            <a:endParaRPr sz="1300" dirty="0">
              <a:solidFill>
                <a:schemeClr val="bg2">
                  <a:lumMod val="50000"/>
                </a:schemeClr>
              </a:solidFill>
              <a:latin typeface=""/>
              <a:cs typeface="Calibri" panose="020F0502020204030204" pitchFamily="34" charset="0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100"/>
              <a:buChar char="●"/>
            </a:pPr>
            <a:r>
              <a:rPr lang="en" sz="13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 panose="020F0502020204030204" pitchFamily="34" charset="0"/>
                <a:sym typeface="Calibri"/>
              </a:rPr>
              <a:t>~30 active volunteers </a:t>
            </a:r>
            <a:r>
              <a:rPr lang="en" sz="13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 panose="020F0502020204030204" pitchFamily="34" charset="0"/>
                <a:sym typeface="Calibri"/>
              </a:rPr>
              <a:t>(core team of 10) </a:t>
            </a:r>
            <a:endParaRPr sz="1300" dirty="0">
              <a:solidFill>
                <a:schemeClr val="bg2">
                  <a:lumMod val="50000"/>
                </a:schemeClr>
              </a:solidFill>
              <a:latin typeface=""/>
              <a:cs typeface="Calibri" panose="020F0502020204030204" pitchFamily="34" charset="0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100"/>
              <a:buChar char="●"/>
            </a:pPr>
            <a:r>
              <a:rPr lang="en" sz="13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 panose="020F0502020204030204" pitchFamily="34" charset="0"/>
                <a:sym typeface="Calibri"/>
              </a:rPr>
              <a:t>Communications platforms established: </a:t>
            </a:r>
            <a:r>
              <a:rPr lang="en" sz="13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 panose="020F0502020204030204" pitchFamily="34" charset="0"/>
                <a:sym typeface="Calibri"/>
              </a:rPr>
              <a:t>VCH, weekly newsletter, socials, community alerts</a:t>
            </a:r>
            <a:endParaRPr sz="1300" dirty="0">
              <a:solidFill>
                <a:schemeClr val="bg2">
                  <a:lumMod val="50000"/>
                </a:schemeClr>
              </a:solidFill>
              <a:latin typeface=""/>
              <a:cs typeface="Calibri" panose="020F0502020204030204" pitchFamily="34" charset="0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100"/>
              <a:buChar char="●"/>
            </a:pPr>
            <a:r>
              <a:rPr lang="en" sz="13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 panose="020F0502020204030204" pitchFamily="34" charset="0"/>
                <a:sym typeface="Calibri"/>
              </a:rPr>
              <a:t>'Good Things’ </a:t>
            </a:r>
            <a:r>
              <a:rPr lang="en" sz="13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 panose="020F0502020204030204" pitchFamily="34" charset="0"/>
                <a:sym typeface="Calibri"/>
              </a:rPr>
              <a:t>established + new products, new look </a:t>
            </a:r>
            <a:endParaRPr sz="1300" dirty="0">
              <a:solidFill>
                <a:schemeClr val="bg2">
                  <a:lumMod val="50000"/>
                </a:schemeClr>
              </a:solidFill>
              <a:latin typeface=""/>
              <a:cs typeface="Calibri" panose="020F0502020204030204" pitchFamily="34" charset="0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100"/>
              <a:buChar char="●"/>
            </a:pPr>
            <a:r>
              <a:rPr lang="en" sz="13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 panose="020F0502020204030204" pitchFamily="34" charset="0"/>
                <a:sym typeface="Calibri"/>
              </a:rPr>
              <a:t>Love Poundbury Through Your Lens photography </a:t>
            </a:r>
            <a:r>
              <a:rPr lang="en" sz="13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 panose="020F0502020204030204" pitchFamily="34" charset="0"/>
                <a:sym typeface="Calibri"/>
              </a:rPr>
              <a:t>competition launched, with 140 entries + products</a:t>
            </a:r>
            <a:endParaRPr sz="1300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 panose="020F0502020204030204" pitchFamily="34" charset="0"/>
              <a:sym typeface="Calibri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100"/>
              <a:buChar char="●"/>
            </a:pPr>
            <a:r>
              <a:rPr lang="en" sz="13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 panose="020F0502020204030204" pitchFamily="34" charset="0"/>
                <a:sym typeface="Calibri"/>
              </a:rPr>
              <a:t>7 doggy bag dispensers </a:t>
            </a:r>
            <a:r>
              <a:rPr lang="en" sz="13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 panose="020F0502020204030204" pitchFamily="34" charset="0"/>
                <a:sym typeface="Calibri"/>
              </a:rPr>
              <a:t>being used in locations across Poundbury (doggy bags dispensed ~2000)</a:t>
            </a:r>
            <a:endParaRPr sz="1300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 panose="020F0502020204030204" pitchFamily="34" charset="0"/>
              <a:sym typeface="Calibri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100"/>
              <a:buChar char="●"/>
            </a:pPr>
            <a:r>
              <a:rPr lang="en" sz="13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 panose="020F0502020204030204" pitchFamily="34" charset="0"/>
                <a:sym typeface="Calibri"/>
              </a:rPr>
              <a:t>22 questions </a:t>
            </a:r>
            <a:r>
              <a:rPr lang="en" sz="13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 panose="020F0502020204030204" pitchFamily="34" charset="0"/>
                <a:sym typeface="Calibri"/>
              </a:rPr>
              <a:t>addressed in stakeholder Q&amp;A process</a:t>
            </a:r>
            <a:endParaRPr sz="1300" dirty="0">
              <a:solidFill>
                <a:schemeClr val="bg2">
                  <a:lumMod val="50000"/>
                </a:schemeClr>
              </a:solidFill>
              <a:latin typeface=""/>
              <a:cs typeface="Calibri" panose="020F0502020204030204" pitchFamily="34" charset="0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100"/>
              <a:buChar char="●"/>
            </a:pPr>
            <a:r>
              <a:rPr lang="en" sz="13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 panose="020F0502020204030204" pitchFamily="34" charset="0"/>
                <a:sym typeface="Calibri"/>
              </a:rPr>
              <a:t>18 local businesses </a:t>
            </a:r>
            <a:r>
              <a:rPr lang="en" sz="13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 panose="020F0502020204030204" pitchFamily="34" charset="0"/>
                <a:sym typeface="Calibri"/>
              </a:rPr>
              <a:t>supporting member benefits</a:t>
            </a:r>
            <a:endParaRPr sz="1300" dirty="0">
              <a:solidFill>
                <a:schemeClr val="bg2">
                  <a:lumMod val="50000"/>
                </a:schemeClr>
              </a:solidFill>
              <a:latin typeface=""/>
              <a:cs typeface="Calibri" panose="020F0502020204030204" pitchFamily="34" charset="0"/>
            </a:endParaRPr>
          </a:p>
        </p:txBody>
      </p:sp>
      <p:sp>
        <p:nvSpPr>
          <p:cNvPr id="667" name="Google Shape;667;p7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sp>
        <p:nvSpPr>
          <p:cNvPr id="2" name="Google Shape;666;p77">
            <a:extLst>
              <a:ext uri="{FF2B5EF4-FFF2-40B4-BE49-F238E27FC236}">
                <a16:creationId xmlns:a16="http://schemas.microsoft.com/office/drawing/2014/main" id="{521D4042-8406-BC92-312D-FB020B89E7DC}"/>
              </a:ext>
            </a:extLst>
          </p:cNvPr>
          <p:cNvSpPr txBox="1">
            <a:spLocks/>
          </p:cNvSpPr>
          <p:nvPr/>
        </p:nvSpPr>
        <p:spPr>
          <a:xfrm>
            <a:off x="4852737" y="2660512"/>
            <a:ext cx="3858126" cy="1865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 sz="1000" b="0" i="0" u="none" strike="noStrike" cap="none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marL="914400" marR="0" lvl="1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 sz="1000" b="0" i="0" u="none" strike="noStrike" cap="none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marL="1371600" marR="0" lvl="2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 sz="1000" b="0" i="0" u="none" strike="noStrike" cap="none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marL="1828800" marR="0" lvl="3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 sz="1000" b="0" i="0" u="none" strike="noStrike" cap="none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marL="2286000" marR="0" lvl="4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 sz="1000" b="0" i="0" u="none" strike="noStrike" cap="none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marL="2743200" marR="0" lvl="5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 sz="1000" b="0" i="0" u="none" strike="noStrike" cap="none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marL="3200400" marR="0" lvl="6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 sz="1000" b="0" i="0" u="none" strike="noStrike" cap="none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marL="3657600" marR="0" lvl="7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 sz="1000" b="0" i="0" u="none" strike="noStrike" cap="none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marL="4114800" marR="0" lvl="8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 sz="1000" b="0" i="0" u="none" strike="noStrike" cap="none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>
            <a:pPr marL="444500" indent="-285750">
              <a:spcBef>
                <a:spcPts val="600"/>
              </a:spcBef>
              <a:buClr>
                <a:schemeClr val="bg2">
                  <a:lumMod val="50000"/>
                </a:schemeClr>
              </a:buClr>
              <a:buSzPct val="135000"/>
              <a:buFont typeface="Arial" panose="020B0604020202020204" pitchFamily="34" charset="0"/>
              <a:buChar char="•"/>
            </a:pPr>
            <a:r>
              <a:rPr lang="en-US" sz="1300" b="1" dirty="0">
                <a:solidFill>
                  <a:schemeClr val="bg2">
                    <a:lumMod val="50000"/>
                  </a:schemeClr>
                </a:solidFill>
                <a:latin typeface=""/>
                <a:cs typeface="Calibri" panose="020F0502020204030204" pitchFamily="34" charset="0"/>
                <a:sym typeface="Calibri"/>
              </a:rPr>
              <a:t>New logo!</a:t>
            </a:r>
          </a:p>
          <a:p>
            <a:pPr marL="444500" indent="-285750">
              <a:spcBef>
                <a:spcPts val="600"/>
              </a:spcBef>
              <a:buClr>
                <a:schemeClr val="bg2">
                  <a:lumMod val="50000"/>
                </a:schemeClr>
              </a:buClr>
              <a:buSzPct val="135000"/>
              <a:buFont typeface="Arial" panose="020B0604020202020204" pitchFamily="34" charset="0"/>
              <a:buChar char="•"/>
            </a:pPr>
            <a:r>
              <a:rPr lang="en-US" sz="1300" b="1" dirty="0">
                <a:solidFill>
                  <a:schemeClr val="bg2">
                    <a:lumMod val="50000"/>
                  </a:schemeClr>
                </a:solidFill>
                <a:latin typeface=""/>
                <a:cs typeface="Calibri" panose="020F0502020204030204" pitchFamily="34" charset="0"/>
              </a:rPr>
              <a:t>New initiatives: </a:t>
            </a:r>
            <a:r>
              <a:rPr lang="en-US" sz="1300" dirty="0">
                <a:solidFill>
                  <a:schemeClr val="bg2">
                    <a:lumMod val="50000"/>
                  </a:schemeClr>
                </a:solidFill>
                <a:latin typeface=""/>
                <a:cs typeface="Calibri" panose="020F0502020204030204" pitchFamily="34" charset="0"/>
              </a:rPr>
              <a:t>Community Association History and Meet Your Poundbury </a:t>
            </a:r>
            <a:r>
              <a:rPr lang="en-US" sz="1300" dirty="0" err="1">
                <a:solidFill>
                  <a:schemeClr val="bg2">
                    <a:lumMod val="50000"/>
                  </a:schemeClr>
                </a:solidFill>
                <a:latin typeface=""/>
                <a:cs typeface="Calibri" panose="020F0502020204030204" pitchFamily="34" charset="0"/>
              </a:rPr>
              <a:t>Neighbour</a:t>
            </a:r>
            <a:r>
              <a:rPr lang="en-US" sz="1300" dirty="0">
                <a:solidFill>
                  <a:schemeClr val="bg2">
                    <a:lumMod val="50000"/>
                  </a:schemeClr>
                </a:solidFill>
                <a:latin typeface=""/>
                <a:cs typeface="Calibri" panose="020F0502020204030204" pitchFamily="34" charset="0"/>
              </a:rPr>
              <a:t> socials</a:t>
            </a:r>
          </a:p>
          <a:p>
            <a:pPr marL="444500" indent="-285750">
              <a:spcBef>
                <a:spcPts val="600"/>
              </a:spcBef>
              <a:buClr>
                <a:schemeClr val="bg2">
                  <a:lumMod val="50000"/>
                </a:schemeClr>
              </a:buClr>
              <a:buSzPct val="135000"/>
              <a:buFont typeface="Arial" panose="020B0604020202020204" pitchFamily="34" charset="0"/>
              <a:buChar char="•"/>
            </a:pPr>
            <a:r>
              <a:rPr lang="en-US" sz="1300" b="1" dirty="0">
                <a:solidFill>
                  <a:schemeClr val="bg2">
                    <a:lumMod val="50000"/>
                  </a:schemeClr>
                </a:solidFill>
                <a:latin typeface=""/>
                <a:cs typeface="Calibri" panose="020F0502020204030204" pitchFamily="34" charset="0"/>
              </a:rPr>
              <a:t>New pay pal payment system and membership donation renewal process</a:t>
            </a:r>
          </a:p>
          <a:p>
            <a:pPr marL="158750" indent="0">
              <a:spcBef>
                <a:spcPts val="600"/>
              </a:spcBef>
              <a:buSzPts val="1100"/>
              <a:buNone/>
            </a:pPr>
            <a:endParaRPr lang="en-US" sz="1200" dirty="0">
              <a:solidFill>
                <a:schemeClr val="tx2">
                  <a:lumMod val="90000"/>
                  <a:lumOff val="10000"/>
                </a:schemeClr>
              </a:solidFill>
              <a:latin typeface="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5220FE6-78BE-9D66-B383-E61222FE21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5986" y="4394250"/>
            <a:ext cx="1066801" cy="7112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2118C07-368C-8E0E-D907-C149366AEC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2787" y="166582"/>
            <a:ext cx="3882986" cy="265117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79"/>
          <p:cNvSpPr txBox="1">
            <a:spLocks noGrp="1"/>
          </p:cNvSpPr>
          <p:nvPr>
            <p:ph type="title"/>
          </p:nvPr>
        </p:nvSpPr>
        <p:spPr>
          <a:xfrm>
            <a:off x="260325" y="205625"/>
            <a:ext cx="8693100" cy="637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3600" b="1" dirty="0">
                <a:solidFill>
                  <a:srgbClr val="07376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Our new look</a:t>
            </a:r>
            <a:endParaRPr sz="3600" b="1" dirty="0">
              <a:solidFill>
                <a:srgbClr val="07376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98" name="Google Shape;698;p79"/>
          <p:cNvSpPr txBox="1">
            <a:spLocks noGrp="1"/>
          </p:cNvSpPr>
          <p:nvPr>
            <p:ph type="body" idx="1"/>
          </p:nvPr>
        </p:nvSpPr>
        <p:spPr>
          <a:xfrm>
            <a:off x="260325" y="771934"/>
            <a:ext cx="8296500" cy="40358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22300" lvl="1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endParaRPr sz="1200" dirty="0">
              <a:solidFill>
                <a:srgbClr val="0D444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75000"/>
              <a:buFont typeface="Arial"/>
              <a:buChar char="●"/>
            </a:pPr>
            <a:r>
              <a:rPr lang="en" sz="1400" dirty="0">
                <a:solidFill>
                  <a:srgbClr val="5A5A5A"/>
                </a:solidFill>
                <a:latin typeface=""/>
                <a:ea typeface="Calibri"/>
                <a:cs typeface="Calibri"/>
                <a:sym typeface="Calibri"/>
              </a:rPr>
              <a:t>Updating “Love Poundbury”</a:t>
            </a:r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75000"/>
              <a:buFont typeface="Arial"/>
              <a:buChar char="●"/>
            </a:pPr>
            <a:r>
              <a:rPr lang="en-US" sz="1400" dirty="0">
                <a:solidFill>
                  <a:srgbClr val="5A5A5A"/>
                </a:solidFill>
                <a:latin typeface=""/>
                <a:ea typeface="Calibri"/>
                <a:cs typeface="Calibri"/>
                <a:sym typeface="Calibri"/>
              </a:rPr>
              <a:t>Phasing in new look and feel across communications</a:t>
            </a:r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75000"/>
              <a:buFont typeface="Arial"/>
              <a:buChar char="●"/>
            </a:pPr>
            <a:r>
              <a:rPr lang="en-US" sz="1400" dirty="0">
                <a:solidFill>
                  <a:srgbClr val="5A5A5A"/>
                </a:solidFill>
                <a:latin typeface=""/>
                <a:ea typeface="Calibri"/>
                <a:cs typeface="Calibri"/>
                <a:sym typeface="Calibri"/>
              </a:rPr>
              <a:t>Trademarking the new logo, underway</a:t>
            </a:r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75000"/>
              <a:buFont typeface="Arial"/>
              <a:buChar char="●"/>
            </a:pPr>
            <a:r>
              <a:rPr lang="en-US" sz="1400" dirty="0">
                <a:solidFill>
                  <a:srgbClr val="5A5A5A"/>
                </a:solidFill>
                <a:latin typeface=""/>
                <a:ea typeface="Calibri"/>
                <a:cs typeface="Calibri"/>
                <a:sym typeface="Calibri"/>
              </a:rPr>
              <a:t>Thank you to </a:t>
            </a:r>
            <a:r>
              <a:rPr lang="en-US" sz="1400" dirty="0" err="1">
                <a:solidFill>
                  <a:srgbClr val="5A5A5A"/>
                </a:solidFill>
                <a:latin typeface=""/>
                <a:ea typeface="Calibri"/>
                <a:cs typeface="Calibri"/>
                <a:sym typeface="Calibri"/>
              </a:rPr>
              <a:t>CAofP</a:t>
            </a:r>
            <a:r>
              <a:rPr lang="en-US" sz="1400" dirty="0">
                <a:solidFill>
                  <a:srgbClr val="5A5A5A"/>
                </a:solidFill>
                <a:latin typeface=""/>
                <a:ea typeface="Calibri"/>
                <a:cs typeface="Calibri"/>
                <a:sym typeface="Calibri"/>
              </a:rPr>
              <a:t> member Peter Foster for the design</a:t>
            </a:r>
          </a:p>
        </p:txBody>
      </p:sp>
      <p:sp>
        <p:nvSpPr>
          <p:cNvPr id="699" name="Google Shape;699;p79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8468FE1-46AC-7454-E119-8CE1AC7467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262" y="3070615"/>
            <a:ext cx="2605700" cy="173713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2F1D10E-1D38-52FB-5B5A-1312DBF142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3323" y="2907294"/>
            <a:ext cx="3140934" cy="20939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76355D9-F90B-7439-754E-D342F7B26A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8685" y="2958482"/>
            <a:ext cx="2687053" cy="179136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" name="Google Shape;133;p16"/>
          <p:cNvGrpSpPr/>
          <p:nvPr/>
        </p:nvGrpSpPr>
        <p:grpSpPr>
          <a:xfrm>
            <a:off x="0" y="7493150"/>
            <a:ext cx="9143800" cy="3365350"/>
            <a:chOff x="0" y="1625750"/>
            <a:chExt cx="9143800" cy="3365350"/>
          </a:xfrm>
        </p:grpSpPr>
        <p:sp>
          <p:nvSpPr>
            <p:cNvPr id="134" name="Google Shape;134;p16"/>
            <p:cNvSpPr/>
            <p:nvPr/>
          </p:nvSpPr>
          <p:spPr>
            <a:xfrm>
              <a:off x="8157700" y="1625750"/>
              <a:ext cx="986100" cy="33651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Instrument Sans"/>
                <a:ea typeface="Instrument Sans"/>
                <a:cs typeface="Instrument Sans"/>
                <a:sym typeface="Instrument Sans"/>
              </a:endParaRPr>
            </a:p>
          </p:txBody>
        </p:sp>
        <p:sp>
          <p:nvSpPr>
            <p:cNvPr id="135" name="Google Shape;135;p16"/>
            <p:cNvSpPr/>
            <p:nvPr/>
          </p:nvSpPr>
          <p:spPr>
            <a:xfrm>
              <a:off x="0" y="1625875"/>
              <a:ext cx="986100" cy="33651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Instrument Sans"/>
                <a:ea typeface="Instrument Sans"/>
                <a:cs typeface="Instrument Sans"/>
                <a:sym typeface="Instrument Sans"/>
              </a:endParaRPr>
            </a:p>
          </p:txBody>
        </p:sp>
        <p:pic>
          <p:nvPicPr>
            <p:cNvPr id="136" name="Google Shape;136;p16"/>
            <p:cNvPicPr preferRelativeResize="0"/>
            <p:nvPr/>
          </p:nvPicPr>
          <p:blipFill rotWithShape="1">
            <a:blip r:embed="rId3">
              <a:alphaModFix/>
            </a:blip>
            <a:srcRect l="-620" r="620"/>
            <a:stretch/>
          </p:blipFill>
          <p:spPr>
            <a:xfrm>
              <a:off x="814525" y="1625875"/>
              <a:ext cx="7469725" cy="33652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7" name="Google Shape;137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300"/>
              <a:buFont typeface="Arial"/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sp>
        <p:nvSpPr>
          <p:cNvPr id="138" name="Google Shape;138;p16"/>
          <p:cNvSpPr txBox="1">
            <a:spLocks noGrp="1"/>
          </p:cNvSpPr>
          <p:nvPr>
            <p:ph type="title" idx="4294967295"/>
          </p:nvPr>
        </p:nvSpPr>
        <p:spPr>
          <a:xfrm>
            <a:off x="285750" y="223838"/>
            <a:ext cx="8858400" cy="10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4800"/>
              <a:buFont typeface="Calibri"/>
              <a:buNone/>
            </a:pPr>
            <a:r>
              <a:rPr lang="en" sz="3600" b="1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Communications: reaching all of Poundbury</a:t>
            </a:r>
            <a:endParaRPr sz="3600" b="1">
              <a:solidFill>
                <a:srgbClr val="07376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D444D"/>
              </a:buClr>
              <a:buSzPts val="4800"/>
              <a:buFont typeface="Calibri"/>
              <a:buNone/>
            </a:pPr>
            <a:r>
              <a:rPr lang="en" sz="1800" b="1">
                <a:solidFill>
                  <a:srgbClr val="0D444D"/>
                </a:solidFill>
                <a:latin typeface="Calibri"/>
                <a:ea typeface="Calibri"/>
                <a:cs typeface="Calibri"/>
                <a:sym typeface="Calibri"/>
              </a:rPr>
              <a:t>LovePoundbury Virtual Community Hub &amp; Notice Boards</a:t>
            </a:r>
            <a:r>
              <a:rPr lang="en" sz="1600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800" b="1">
              <a:solidFill>
                <a:srgbClr val="0D444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16"/>
          <p:cNvSpPr txBox="1"/>
          <p:nvPr/>
        </p:nvSpPr>
        <p:spPr>
          <a:xfrm>
            <a:off x="267671" y="3730925"/>
            <a:ext cx="3993900" cy="98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marR="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Calibri"/>
              <a:buChar char="●"/>
            </a:pPr>
            <a:r>
              <a:rPr lang="en" sz="12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60k page visits from 30k site sessions since launch</a:t>
            </a:r>
            <a:endParaRPr sz="12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905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Calibri"/>
              <a:buChar char="●"/>
            </a:pPr>
            <a:r>
              <a:rPr lang="en" sz="12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8K unique visitors, 65% mobile….optimised</a:t>
            </a:r>
            <a:endParaRPr sz="12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905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Calibri"/>
              <a:buChar char="●"/>
            </a:pPr>
            <a:r>
              <a:rPr lang="en" sz="12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130+ changes: inc Businesses, Discount Partners &amp; new pages added, increased functionality for ease &amp; simplicity…more to come!!</a:t>
            </a:r>
            <a:endParaRPr sz="12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905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Calibri"/>
              <a:buChar char="●"/>
            </a:pPr>
            <a:r>
              <a:rPr lang="en" sz="12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Packed with useful information and links </a:t>
            </a:r>
            <a:endParaRPr sz="12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905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Calibri"/>
              <a:buChar char="●"/>
            </a:pPr>
            <a:r>
              <a:rPr lang="en" sz="12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Sponsored with the Newsletter &amp; generating revenue </a:t>
            </a:r>
            <a:endParaRPr sz="12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16"/>
          <p:cNvSpPr txBox="1"/>
          <p:nvPr/>
        </p:nvSpPr>
        <p:spPr>
          <a:xfrm>
            <a:off x="5203369" y="3862625"/>
            <a:ext cx="3422700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marR="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Calibri"/>
              <a:buChar char="●"/>
            </a:pPr>
            <a:r>
              <a:rPr lang="en" sz="12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8 noticeboards</a:t>
            </a:r>
            <a:endParaRPr sz="12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Calibri"/>
              <a:buChar char="●"/>
            </a:pPr>
            <a:r>
              <a:rPr lang="en" sz="12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800+ notices posted</a:t>
            </a:r>
            <a:endParaRPr sz="12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Calibri"/>
              <a:buChar char="●"/>
            </a:pPr>
            <a:r>
              <a:rPr lang="en" sz="12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£900 revenue in 12 months</a:t>
            </a:r>
            <a:endParaRPr sz="12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Calibri"/>
              <a:buChar char="●"/>
            </a:pPr>
            <a:r>
              <a:rPr lang="en" sz="12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Free to Residents, Charities and supporting businesses</a:t>
            </a:r>
            <a:endParaRPr sz="12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1" name="Google Shape;141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15986" y="4394250"/>
            <a:ext cx="1066802" cy="711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6" title="Site Traffic 18 month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8974" y="1382250"/>
            <a:ext cx="3633427" cy="23862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6" title="Noticeboards 1.png"/>
          <p:cNvPicPr preferRelativeResize="0"/>
          <p:nvPr/>
        </p:nvPicPr>
        <p:blipFill rotWithShape="1">
          <a:blip r:embed="rId6">
            <a:alphaModFix/>
          </a:blip>
          <a:srcRect l="7390" t="23777" r="48984" b="15225"/>
          <a:stretch/>
        </p:blipFill>
        <p:spPr>
          <a:xfrm>
            <a:off x="5284780" y="1461625"/>
            <a:ext cx="3422822" cy="2220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17" title="Newsletter.png"/>
          <p:cNvPicPr preferRelativeResize="0"/>
          <p:nvPr/>
        </p:nvPicPr>
        <p:blipFill rotWithShape="1">
          <a:blip r:embed="rId3">
            <a:alphaModFix/>
          </a:blip>
          <a:srcRect t="14290" b="16174"/>
          <a:stretch/>
        </p:blipFill>
        <p:spPr>
          <a:xfrm>
            <a:off x="965713" y="1408326"/>
            <a:ext cx="2406924" cy="2269975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300"/>
              <a:buFont typeface="Arial"/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sp>
        <p:nvSpPr>
          <p:cNvPr id="150" name="Google Shape;150;p17"/>
          <p:cNvSpPr txBox="1"/>
          <p:nvPr/>
        </p:nvSpPr>
        <p:spPr>
          <a:xfrm>
            <a:off x="262825" y="4025065"/>
            <a:ext cx="3812700" cy="11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marR="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Calibri"/>
              <a:buChar char="●"/>
            </a:pPr>
            <a:r>
              <a:rPr lang="en" sz="12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1,450 subscribers to weekly emails 70% open rate</a:t>
            </a:r>
            <a:endParaRPr sz="12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Calibri"/>
              <a:buChar char="●"/>
            </a:pPr>
            <a:r>
              <a:rPr lang="en" sz="12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350+ unique stories with 40k+ reads: Across a huge spectrum, human interest, informative, supportive &amp; fun…always local &amp; always shared</a:t>
            </a:r>
            <a:endParaRPr sz="12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Calibri"/>
              <a:buChar char="●"/>
            </a:pPr>
            <a:r>
              <a:rPr lang="en" sz="12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New categories created </a:t>
            </a:r>
            <a:endParaRPr sz="12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7"/>
          <p:cNvSpPr txBox="1"/>
          <p:nvPr/>
        </p:nvSpPr>
        <p:spPr>
          <a:xfrm>
            <a:off x="5183727" y="3667780"/>
            <a:ext cx="3812700" cy="14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85750" marR="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Char char="●"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740K views across FB and Instagram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Calibri"/>
              <a:buChar char="●"/>
            </a:pPr>
            <a:r>
              <a:rPr lang="en" sz="12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4.5K followers with 670+ new followers</a:t>
            </a:r>
            <a:endParaRPr sz="12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Calibri"/>
              <a:buChar char="●"/>
            </a:pPr>
            <a:r>
              <a:rPr lang="en" sz="12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Reaching far beyond Poundbury</a:t>
            </a:r>
            <a:endParaRPr sz="12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Calibri"/>
              <a:buChar char="●"/>
            </a:pPr>
            <a:r>
              <a:rPr lang="en" sz="12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Hugely varied appeal, updates and information to events and local interest</a:t>
            </a:r>
            <a:endParaRPr sz="12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Calibri"/>
              <a:buChar char="●"/>
            </a:pPr>
            <a:r>
              <a:rPr lang="en" sz="120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Working with local content providers and platforms to share and build momentum</a:t>
            </a:r>
            <a:endParaRPr sz="120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2" name="Google Shape;152;p17"/>
          <p:cNvGrpSpPr/>
          <p:nvPr/>
        </p:nvGrpSpPr>
        <p:grpSpPr>
          <a:xfrm>
            <a:off x="0" y="7493150"/>
            <a:ext cx="9143800" cy="3365350"/>
            <a:chOff x="0" y="1625750"/>
            <a:chExt cx="9143800" cy="3365350"/>
          </a:xfrm>
        </p:grpSpPr>
        <p:sp>
          <p:nvSpPr>
            <p:cNvPr id="153" name="Google Shape;153;p17"/>
            <p:cNvSpPr/>
            <p:nvPr/>
          </p:nvSpPr>
          <p:spPr>
            <a:xfrm>
              <a:off x="8157700" y="1625750"/>
              <a:ext cx="986100" cy="33651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Instrument Sans"/>
                <a:ea typeface="Instrument Sans"/>
                <a:cs typeface="Instrument Sans"/>
                <a:sym typeface="Instrument Sans"/>
              </a:endParaRPr>
            </a:p>
          </p:txBody>
        </p:sp>
        <p:sp>
          <p:nvSpPr>
            <p:cNvPr id="154" name="Google Shape;154;p17"/>
            <p:cNvSpPr/>
            <p:nvPr/>
          </p:nvSpPr>
          <p:spPr>
            <a:xfrm>
              <a:off x="0" y="1625875"/>
              <a:ext cx="986100" cy="33651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Instrument Sans"/>
                <a:ea typeface="Instrument Sans"/>
                <a:cs typeface="Instrument Sans"/>
                <a:sym typeface="Instrument Sans"/>
              </a:endParaRPr>
            </a:p>
          </p:txBody>
        </p:sp>
        <p:pic>
          <p:nvPicPr>
            <p:cNvPr id="155" name="Google Shape;155;p17"/>
            <p:cNvPicPr preferRelativeResize="0"/>
            <p:nvPr/>
          </p:nvPicPr>
          <p:blipFill rotWithShape="1">
            <a:blip r:embed="rId4">
              <a:alphaModFix/>
            </a:blip>
            <a:srcRect l="-620" r="620"/>
            <a:stretch/>
          </p:blipFill>
          <p:spPr>
            <a:xfrm>
              <a:off x="814525" y="1625875"/>
              <a:ext cx="7469725" cy="33652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56" name="Google Shape;156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15986" y="4394250"/>
            <a:ext cx="1066802" cy="711201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7"/>
          <p:cNvSpPr txBox="1">
            <a:spLocks noGrp="1"/>
          </p:cNvSpPr>
          <p:nvPr>
            <p:ph type="title" idx="4294967295"/>
          </p:nvPr>
        </p:nvSpPr>
        <p:spPr>
          <a:xfrm>
            <a:off x="285750" y="223838"/>
            <a:ext cx="8858400" cy="15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4800"/>
              <a:buFont typeface="Calibri"/>
              <a:buNone/>
            </a:pPr>
            <a:r>
              <a:rPr lang="en" sz="3600" b="1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Communications: reaching all of Poundbury</a:t>
            </a:r>
            <a:endParaRPr sz="3600" b="1">
              <a:solidFill>
                <a:srgbClr val="07376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D444D"/>
              </a:buClr>
              <a:buSzPts val="4800"/>
              <a:buFont typeface="Calibri"/>
              <a:buNone/>
            </a:pPr>
            <a:r>
              <a:rPr lang="en" sz="1800" b="1">
                <a:solidFill>
                  <a:srgbClr val="0D444D"/>
                </a:solidFill>
                <a:latin typeface="Calibri"/>
                <a:ea typeface="Calibri"/>
                <a:cs typeface="Calibri"/>
                <a:sym typeface="Calibri"/>
              </a:rPr>
              <a:t>Newsletter &amp; Social Media</a:t>
            </a:r>
            <a:endParaRPr sz="1800" b="1">
              <a:solidFill>
                <a:srgbClr val="0D444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800"/>
              </a:spcAft>
              <a:buClr>
                <a:srgbClr val="980000"/>
              </a:buClr>
              <a:buSzPts val="4800"/>
              <a:buFont typeface="Calibri"/>
              <a:buNone/>
            </a:pPr>
            <a:r>
              <a:rPr lang="en" sz="1600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800" b="1">
              <a:solidFill>
                <a:srgbClr val="0D444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8" name="Google Shape;158;p17" title="Blogs 18 months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1775" y="3023232"/>
            <a:ext cx="2914799" cy="1105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7" title="Facebook 18 months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289952" y="1499775"/>
            <a:ext cx="2519848" cy="216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7" title="Insta 18 months posts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809810" y="1267332"/>
            <a:ext cx="2186627" cy="7886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7" title="Insta 18 months 3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140525" y="2056009"/>
            <a:ext cx="1525165" cy="581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2">
          <a:extLst>
            <a:ext uri="{FF2B5EF4-FFF2-40B4-BE49-F238E27FC236}">
              <a16:creationId xmlns:a16="http://schemas.microsoft.com/office/drawing/2014/main" id="{844EB11F-8D3F-72FC-0BA3-DF065B46E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79">
            <a:extLst>
              <a:ext uri="{FF2B5EF4-FFF2-40B4-BE49-F238E27FC236}">
                <a16:creationId xmlns:a16="http://schemas.microsoft.com/office/drawing/2014/main" id="{9BF24AF0-422C-5170-AAC4-ABCD2931366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0325" y="267932"/>
            <a:ext cx="8693100" cy="566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3200" b="1" dirty="0">
                <a:solidFill>
                  <a:srgbClr val="07376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Virtual Community Hub: always on and current </a:t>
            </a:r>
            <a:endParaRPr sz="3200" b="1" dirty="0">
              <a:solidFill>
                <a:srgbClr val="07376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98" name="Google Shape;698;p79">
            <a:extLst>
              <a:ext uri="{FF2B5EF4-FFF2-40B4-BE49-F238E27FC236}">
                <a16:creationId xmlns:a16="http://schemas.microsoft.com/office/drawing/2014/main" id="{5143EA65-323A-EAC3-EDF0-530FBFAED14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60325" y="834886"/>
            <a:ext cx="8296500" cy="3890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22300" lvl="1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endParaRPr sz="1200" dirty="0">
              <a:solidFill>
                <a:srgbClr val="0D444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5A5A5A"/>
              </a:buClr>
              <a:buSzPct val="75000"/>
              <a:buFont typeface="Arial"/>
              <a:buChar char="●"/>
            </a:pPr>
            <a:r>
              <a:rPr lang="en" sz="13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130 </a:t>
            </a:r>
            <a:r>
              <a:rPr lang="en" sz="1300" b="1" dirty="0">
                <a:solidFill>
                  <a:schemeClr val="bg2">
                    <a:lumMod val="50000"/>
                  </a:schemeClr>
                </a:solidFill>
                <a:latin typeface=""/>
                <a:cs typeface="Calibri"/>
                <a:sym typeface="Calibri"/>
              </a:rPr>
              <a:t>updates</a:t>
            </a:r>
            <a:r>
              <a:rPr lang="en" sz="13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 since </a:t>
            </a:r>
            <a:r>
              <a:rPr lang="en" sz="1300" b="1" dirty="0">
                <a:solidFill>
                  <a:schemeClr val="bg2">
                    <a:lumMod val="50000"/>
                  </a:schemeClr>
                </a:solidFill>
                <a:latin typeface=""/>
                <a:cs typeface="Calibri"/>
                <a:sym typeface="Calibri"/>
              </a:rPr>
              <a:t>launch</a:t>
            </a: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A5A5A"/>
              </a:buClr>
              <a:buSzPct val="75000"/>
              <a:buFont typeface="Arial"/>
              <a:buChar char="●"/>
            </a:pPr>
            <a:r>
              <a:rPr lang="en" sz="13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A growing, accurate directory — </a:t>
            </a:r>
            <a:r>
              <a:rPr lang="en" sz="13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70+ new businesses, services, health providers &amp; community groups added and kept current — plus 13 new member discount partners (from 5 to 18) </a:t>
            </a:r>
            <a:endParaRPr sz="1300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Clr>
                <a:srgbClr val="5A5A5A"/>
              </a:buClr>
              <a:buSzPct val="75000"/>
              <a:buFont typeface="Arial"/>
              <a:buChar char="●"/>
            </a:pPr>
            <a:r>
              <a:rPr lang="en" sz="13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New pages and features</a:t>
            </a:r>
            <a:r>
              <a:rPr lang="en" sz="13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 — 3 major new pages: Sports &amp; Play, Poundbury Good Things, Love Poundbury Through Your Lens, plus ticketed event functionality for our meetings and community events (GMs, Carols in the Engine Room, Shopping at Poundbury Gardens)</a:t>
            </a:r>
            <a:endParaRPr sz="1300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Clr>
                <a:srgbClr val="5A5A5A"/>
              </a:buClr>
              <a:buSzPct val="75000"/>
              <a:buFont typeface="Arial"/>
              <a:buChar char="●"/>
            </a:pPr>
            <a:r>
              <a:rPr lang="en" sz="13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Simpler, smarter experience</a:t>
            </a:r>
            <a:r>
              <a:rPr lang="en" sz="13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 — 3 major pages significantly redesigned (Volunteering, Member Benefits, About), navigation simplified, forms improved for joiners and event sign-ups, sponsors integrated</a:t>
            </a:r>
            <a:endParaRPr sz="1300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Clr>
                <a:srgbClr val="5A5A5A"/>
              </a:buClr>
              <a:buSzPct val="75000"/>
              <a:buFont typeface="Arial"/>
              <a:buChar char="●"/>
            </a:pPr>
            <a:r>
              <a:rPr lang="en" sz="13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Worthwhile Information</a:t>
            </a:r>
            <a:r>
              <a:rPr lang="en" sz="13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 — 13 new FAQs published; governance documents, policies </a:t>
            </a:r>
            <a:r>
              <a:rPr lang="en-US" sz="13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kept current</a:t>
            </a:r>
            <a:endParaRPr sz="1300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spcBef>
                <a:spcPts val="1200"/>
              </a:spcBef>
              <a:spcAft>
                <a:spcPts val="1000"/>
              </a:spcAft>
              <a:buClr>
                <a:srgbClr val="5A5A5A"/>
              </a:buClr>
              <a:buSzPct val="75000"/>
              <a:buFont typeface="Arial"/>
              <a:buChar char="●"/>
            </a:pPr>
            <a:r>
              <a:rPr lang="en" sz="13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Technology working harder</a:t>
            </a:r>
            <a:r>
              <a:rPr lang="en" sz="13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 — Secure shared drives, </a:t>
            </a:r>
            <a:r>
              <a:rPr lang="en" sz="1300" dirty="0" err="1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JotForms</a:t>
            </a:r>
            <a:r>
              <a:rPr lang="en" sz="13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 and PayPal integrated, contact segmentation used to deliver targeted email campaigns to the right people at the right time</a:t>
            </a:r>
            <a:endParaRPr sz="1300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/>
              <a:sym typeface="Calibri"/>
            </a:endParaRPr>
          </a:p>
        </p:txBody>
      </p:sp>
      <p:sp>
        <p:nvSpPr>
          <p:cNvPr id="699" name="Google Shape;699;p79">
            <a:extLst>
              <a:ext uri="{FF2B5EF4-FFF2-40B4-BE49-F238E27FC236}">
                <a16:creationId xmlns:a16="http://schemas.microsoft.com/office/drawing/2014/main" id="{9E40E529-3E9A-2D26-8898-5F0F4D8BB8F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B0B86F3-8FA2-C8EE-5133-DE42147791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5986" y="4394250"/>
            <a:ext cx="1066801" cy="711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8817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1" name="Google Shape;711;p81"/>
          <p:cNvGrpSpPr/>
          <p:nvPr/>
        </p:nvGrpSpPr>
        <p:grpSpPr>
          <a:xfrm>
            <a:off x="0" y="7493150"/>
            <a:ext cx="9143800" cy="3365350"/>
            <a:chOff x="0" y="1625750"/>
            <a:chExt cx="9143800" cy="3365350"/>
          </a:xfrm>
        </p:grpSpPr>
        <p:sp>
          <p:nvSpPr>
            <p:cNvPr id="712" name="Google Shape;712;p81"/>
            <p:cNvSpPr/>
            <p:nvPr/>
          </p:nvSpPr>
          <p:spPr>
            <a:xfrm>
              <a:off x="8157700" y="1625750"/>
              <a:ext cx="986100" cy="33651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Instrument Sans"/>
                <a:ea typeface="Instrument Sans"/>
                <a:cs typeface="Instrument Sans"/>
                <a:sym typeface="Instrument Sans"/>
              </a:endParaRPr>
            </a:p>
          </p:txBody>
        </p:sp>
        <p:sp>
          <p:nvSpPr>
            <p:cNvPr id="713" name="Google Shape;713;p81"/>
            <p:cNvSpPr/>
            <p:nvPr/>
          </p:nvSpPr>
          <p:spPr>
            <a:xfrm>
              <a:off x="0" y="1625875"/>
              <a:ext cx="986100" cy="33651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Instrument Sans"/>
                <a:ea typeface="Instrument Sans"/>
                <a:cs typeface="Instrument Sans"/>
                <a:sym typeface="Instrument Sans"/>
              </a:endParaRPr>
            </a:p>
          </p:txBody>
        </p:sp>
        <p:pic>
          <p:nvPicPr>
            <p:cNvPr id="714" name="Google Shape;714;p81"/>
            <p:cNvPicPr preferRelativeResize="0"/>
            <p:nvPr/>
          </p:nvPicPr>
          <p:blipFill rotWithShape="1">
            <a:blip r:embed="rId3">
              <a:alphaModFix/>
            </a:blip>
            <a:srcRect l="-620" r="620"/>
            <a:stretch/>
          </p:blipFill>
          <p:spPr>
            <a:xfrm>
              <a:off x="814525" y="1625875"/>
              <a:ext cx="7469725" cy="33652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15" name="Google Shape;715;p81"/>
          <p:cNvSpPr txBox="1">
            <a:spLocks noGrp="1"/>
          </p:cNvSpPr>
          <p:nvPr>
            <p:ph type="title"/>
          </p:nvPr>
        </p:nvSpPr>
        <p:spPr>
          <a:xfrm>
            <a:off x="260321" y="205633"/>
            <a:ext cx="8520600" cy="637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3600" b="1" dirty="0">
                <a:solidFill>
                  <a:srgbClr val="07376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Love Poundbury “Good Things” </a:t>
            </a:r>
            <a:endParaRPr sz="3600" b="1" dirty="0">
              <a:solidFill>
                <a:srgbClr val="07376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16" name="Google Shape;716;p81"/>
          <p:cNvSpPr txBox="1">
            <a:spLocks noGrp="1"/>
          </p:cNvSpPr>
          <p:nvPr>
            <p:ph type="body" idx="1"/>
          </p:nvPr>
        </p:nvSpPr>
        <p:spPr>
          <a:xfrm>
            <a:off x="260325" y="652875"/>
            <a:ext cx="4923420" cy="42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22300" lvl="1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endParaRPr sz="1100" dirty="0">
              <a:solidFill>
                <a:schemeClr val="tx2">
                  <a:lumMod val="90000"/>
                  <a:lumOff val="10000"/>
                </a:schemeClr>
              </a:solidFill>
              <a:latin typeface=""/>
              <a:ea typeface="Calibri"/>
              <a:cs typeface="Calibri"/>
              <a:sym typeface="Calibri"/>
            </a:endParaRPr>
          </a:p>
          <a:p>
            <a:pPr marL="1651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 sz="1400" b="1" dirty="0">
                <a:solidFill>
                  <a:schemeClr val="bg2">
                    <a:lumMod val="50000"/>
                  </a:schemeClr>
                </a:solidFill>
                <a:latin typeface=""/>
                <a:cs typeface="Calibri"/>
                <a:sym typeface="Calibri"/>
              </a:rPr>
              <a:t>Our</a:t>
            </a:r>
            <a:r>
              <a:rPr lang="en" sz="15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 aims:</a:t>
            </a:r>
            <a:endParaRPr sz="1100" dirty="0">
              <a:solidFill>
                <a:schemeClr val="bg2">
                  <a:lumMod val="50000"/>
                </a:schemeClr>
              </a:solidFill>
              <a:latin typeface=""/>
            </a:endParaRPr>
          </a:p>
          <a:p>
            <a:pPr marL="5715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4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Celebrate Poundbury</a:t>
            </a:r>
            <a:endParaRPr sz="1100" dirty="0">
              <a:solidFill>
                <a:schemeClr val="bg2">
                  <a:lumMod val="50000"/>
                </a:schemeClr>
              </a:solidFill>
              <a:latin typeface=""/>
            </a:endParaRPr>
          </a:p>
          <a:p>
            <a:pPr marL="5715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4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Collaborate with local makers &amp; artists</a:t>
            </a:r>
            <a:endParaRPr sz="1100" dirty="0">
              <a:solidFill>
                <a:schemeClr val="bg2">
                  <a:lumMod val="50000"/>
                </a:schemeClr>
              </a:solidFill>
              <a:latin typeface=""/>
            </a:endParaRPr>
          </a:p>
          <a:p>
            <a:pPr marL="5715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4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Raise funds for community initiatives:  £1,000 donated to Talk About Trust’s initiatives at Pavilion in the Park </a:t>
            </a:r>
            <a:r>
              <a:rPr lang="en" sz="15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 </a:t>
            </a:r>
            <a:endParaRPr sz="1100" dirty="0">
              <a:solidFill>
                <a:schemeClr val="bg2">
                  <a:lumMod val="50000"/>
                </a:schemeClr>
              </a:solidFill>
              <a:latin typeface=""/>
            </a:endParaRPr>
          </a:p>
          <a:p>
            <a:pPr marL="1651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endParaRPr lang="en" sz="1500" b="1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/>
              <a:sym typeface="Calibri"/>
            </a:endParaRPr>
          </a:p>
          <a:p>
            <a:pPr marL="1651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 sz="15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Plans: </a:t>
            </a:r>
            <a:r>
              <a:rPr lang="en" sz="14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More good things for 2026-2027</a:t>
            </a:r>
          </a:p>
          <a:p>
            <a:pPr marL="908050" lvl="1" indent="-285750">
              <a:lnSpc>
                <a:spcPct val="115000"/>
              </a:lnSpc>
              <a:buSzPts val="1000"/>
            </a:pPr>
            <a:r>
              <a:rPr lang="en" sz="1100" dirty="0">
                <a:solidFill>
                  <a:schemeClr val="bg2">
                    <a:lumMod val="50000"/>
                  </a:schemeClr>
                </a:solidFill>
                <a:latin typeface=""/>
                <a:cs typeface="Calibri"/>
                <a:sym typeface="Calibri"/>
              </a:rPr>
              <a:t>New: 2027 Through Your Lens Calendar and note cards</a:t>
            </a:r>
          </a:p>
          <a:p>
            <a:pPr marL="908050" lvl="1" indent="-285750">
              <a:lnSpc>
                <a:spcPct val="115000"/>
              </a:lnSpc>
              <a:buSzPts val="1000"/>
            </a:pPr>
            <a:r>
              <a:rPr lang="en" sz="1100" dirty="0">
                <a:solidFill>
                  <a:schemeClr val="bg2">
                    <a:lumMod val="50000"/>
                  </a:schemeClr>
                </a:solidFill>
                <a:latin typeface=""/>
                <a:cs typeface="Calibri"/>
                <a:sym typeface="Calibri"/>
              </a:rPr>
              <a:t>New: The Poundbury Adventure </a:t>
            </a:r>
            <a:r>
              <a:rPr lang="en" sz="1100" dirty="0" err="1">
                <a:solidFill>
                  <a:schemeClr val="bg2">
                    <a:lumMod val="50000"/>
                  </a:schemeClr>
                </a:solidFill>
                <a:latin typeface=""/>
                <a:cs typeface="Calibri"/>
                <a:sym typeface="Calibri"/>
              </a:rPr>
              <a:t>Colouring</a:t>
            </a:r>
            <a:r>
              <a:rPr lang="en" sz="1100" dirty="0">
                <a:solidFill>
                  <a:schemeClr val="bg2">
                    <a:lumMod val="50000"/>
                  </a:schemeClr>
                </a:solidFill>
                <a:latin typeface=""/>
                <a:cs typeface="Calibri"/>
                <a:sym typeface="Calibri"/>
              </a:rPr>
              <a:t> Book</a:t>
            </a:r>
          </a:p>
          <a:p>
            <a:pPr marL="908050" lvl="1" indent="-285750">
              <a:lnSpc>
                <a:spcPct val="115000"/>
              </a:lnSpc>
              <a:buSzPts val="1000"/>
            </a:pPr>
            <a:r>
              <a:rPr lang="en" sz="1100" dirty="0">
                <a:solidFill>
                  <a:schemeClr val="bg2">
                    <a:lumMod val="50000"/>
                  </a:schemeClr>
                </a:solidFill>
                <a:latin typeface=""/>
                <a:cs typeface="Calibri"/>
                <a:sym typeface="Calibri"/>
              </a:rPr>
              <a:t>New: China mugs and </a:t>
            </a:r>
            <a:r>
              <a:rPr lang="en" sz="1100" dirty="0" err="1">
                <a:solidFill>
                  <a:schemeClr val="bg2">
                    <a:lumMod val="50000"/>
                  </a:schemeClr>
                </a:solidFill>
                <a:latin typeface=""/>
                <a:cs typeface="Calibri"/>
                <a:sym typeface="Calibri"/>
              </a:rPr>
              <a:t>teatowels</a:t>
            </a:r>
            <a:endParaRPr sz="800" dirty="0">
              <a:solidFill>
                <a:schemeClr val="bg2">
                  <a:lumMod val="50000"/>
                </a:schemeClr>
              </a:solidFill>
              <a:latin typeface=""/>
            </a:endParaRPr>
          </a:p>
          <a:p>
            <a:pPr marL="1651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endParaRPr sz="1300" b="1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/>
              <a:sym typeface="Calibri"/>
            </a:endParaRPr>
          </a:p>
          <a:p>
            <a:pPr marL="1651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 sz="15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Find “Good Things” across Poundbury &amp; Dorchester </a:t>
            </a:r>
          </a:p>
          <a:p>
            <a:pPr marL="5715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5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On sale today too!</a:t>
            </a:r>
            <a:endParaRPr sz="1500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/>
              <a:sym typeface="Calibri"/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endParaRPr sz="1200" b="1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/>
              <a:sym typeface="Calibri"/>
            </a:endParaRPr>
          </a:p>
          <a:p>
            <a:pPr marL="1651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br>
              <a:rPr lang="en" sz="1050" dirty="0">
                <a:solidFill>
                  <a:schemeClr val="tx2">
                    <a:lumMod val="90000"/>
                    <a:lumOff val="10000"/>
                  </a:schemeClr>
                </a:solidFill>
                <a:latin typeface=""/>
              </a:rPr>
            </a:br>
            <a:endParaRPr sz="1050" dirty="0">
              <a:solidFill>
                <a:schemeClr val="tx2">
                  <a:lumMod val="90000"/>
                  <a:lumOff val="10000"/>
                </a:schemeClr>
              </a:solidFill>
              <a:latin typeface=""/>
            </a:endParaRPr>
          </a:p>
        </p:txBody>
      </p:sp>
      <p:sp>
        <p:nvSpPr>
          <p:cNvPr id="717" name="Google Shape;717;p81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sp>
        <p:nvSpPr>
          <p:cNvPr id="720" name="Google Shape;720;p81"/>
          <p:cNvSpPr txBox="1"/>
          <p:nvPr/>
        </p:nvSpPr>
        <p:spPr>
          <a:xfrm>
            <a:off x="5312050" y="3691466"/>
            <a:ext cx="3338700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651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200" b="1" i="0" u="none" strike="noStrike" cap="none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Thank you: </a:t>
            </a:r>
            <a:r>
              <a:rPr lang="en" sz="1200" i="0" u="none" strike="noStrike" cap="none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David Kingman, </a:t>
            </a:r>
            <a:r>
              <a:rPr lang="en" sz="1200" b="0" i="0" u="none" strike="noStrike" cap="none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Claire Lunnen-Kay, Sue Cooke, Antonia Wilmot, Emma Taylor, Lorraine Beeton, Abi </a:t>
            </a:r>
            <a:r>
              <a:rPr lang="en" sz="1200" b="0" i="0" u="none" strike="noStrike" cap="none" dirty="0" err="1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Scard</a:t>
            </a:r>
            <a:r>
              <a:rPr lang="en" sz="1200" b="0" i="0" u="none" strike="noStrike" cap="none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, Peter &amp; Cameron Foster</a:t>
            </a:r>
            <a:endParaRPr dirty="0">
              <a:solidFill>
                <a:schemeClr val="bg2">
                  <a:lumMod val="50000"/>
                </a:schemeClr>
              </a:solidFill>
              <a:latin typeface=""/>
            </a:endParaRPr>
          </a:p>
          <a:p>
            <a:pPr marL="1651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200" b="1" i="0" u="none" strike="noStrike" cap="none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PLUS:  </a:t>
            </a:r>
            <a:r>
              <a:rPr lang="en" sz="1200" b="0" i="0" u="none" strike="noStrike" cap="none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Phil Reade, Dawn Russell, Moira Harries</a:t>
            </a:r>
            <a:endParaRPr sz="1200" b="0" i="0" u="none" strike="noStrike" cap="none" dirty="0">
              <a:solidFill>
                <a:schemeClr val="bg2">
                  <a:lumMod val="50000"/>
                </a:schemeClr>
              </a:solidFill>
              <a:latin typeface=""/>
              <a:ea typeface="Arial"/>
              <a:cs typeface="Arial"/>
              <a:sym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8A87F0B-B270-44F2-33B0-B1722B552F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0952" y="4342874"/>
            <a:ext cx="1066801" cy="7112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C4A04DF-59F1-F2FF-DFE7-CDCA48F29F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3745" y="910461"/>
            <a:ext cx="3590111" cy="2537469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2" name="Google Shape;732;p83"/>
          <p:cNvGrpSpPr/>
          <p:nvPr/>
        </p:nvGrpSpPr>
        <p:grpSpPr>
          <a:xfrm>
            <a:off x="0" y="7493150"/>
            <a:ext cx="9143800" cy="3365350"/>
            <a:chOff x="0" y="1625750"/>
            <a:chExt cx="9143800" cy="3365350"/>
          </a:xfrm>
        </p:grpSpPr>
        <p:sp>
          <p:nvSpPr>
            <p:cNvPr id="733" name="Google Shape;733;p83"/>
            <p:cNvSpPr/>
            <p:nvPr/>
          </p:nvSpPr>
          <p:spPr>
            <a:xfrm>
              <a:off x="8157700" y="1625750"/>
              <a:ext cx="986100" cy="33651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Instrument Sans"/>
                <a:ea typeface="Instrument Sans"/>
                <a:cs typeface="Instrument Sans"/>
                <a:sym typeface="Instrument Sans"/>
              </a:endParaRPr>
            </a:p>
          </p:txBody>
        </p:sp>
        <p:sp>
          <p:nvSpPr>
            <p:cNvPr id="734" name="Google Shape;734;p83"/>
            <p:cNvSpPr/>
            <p:nvPr/>
          </p:nvSpPr>
          <p:spPr>
            <a:xfrm>
              <a:off x="0" y="1625875"/>
              <a:ext cx="986100" cy="33651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Instrument Sans"/>
                <a:ea typeface="Instrument Sans"/>
                <a:cs typeface="Instrument Sans"/>
                <a:sym typeface="Instrument Sans"/>
              </a:endParaRPr>
            </a:p>
          </p:txBody>
        </p:sp>
        <p:pic>
          <p:nvPicPr>
            <p:cNvPr id="735" name="Google Shape;735;p83"/>
            <p:cNvPicPr preferRelativeResize="0"/>
            <p:nvPr/>
          </p:nvPicPr>
          <p:blipFill rotWithShape="1">
            <a:blip r:embed="rId3">
              <a:alphaModFix/>
            </a:blip>
            <a:srcRect l="-620" r="620"/>
            <a:stretch/>
          </p:blipFill>
          <p:spPr>
            <a:xfrm>
              <a:off x="814525" y="1625875"/>
              <a:ext cx="7469725" cy="33652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36" name="Google Shape;736;p83"/>
          <p:cNvSpPr txBox="1">
            <a:spLocks noGrp="1"/>
          </p:cNvSpPr>
          <p:nvPr>
            <p:ph type="title"/>
          </p:nvPr>
        </p:nvSpPr>
        <p:spPr>
          <a:xfrm>
            <a:off x="260321" y="205633"/>
            <a:ext cx="8520600" cy="637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3600" b="1" dirty="0">
                <a:solidFill>
                  <a:srgbClr val="073763"/>
                </a:solidFill>
              </a:rPr>
              <a:t>Poundbury Good Things Raffle!</a:t>
            </a:r>
            <a:endParaRPr sz="3600" b="1" dirty="0">
              <a:solidFill>
                <a:srgbClr val="073763"/>
              </a:solidFill>
            </a:endParaRPr>
          </a:p>
        </p:txBody>
      </p:sp>
      <p:sp>
        <p:nvSpPr>
          <p:cNvPr id="737" name="Google Shape;737;p8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sp>
        <p:nvSpPr>
          <p:cNvPr id="740" name="Google Shape;740;p83"/>
          <p:cNvSpPr txBox="1"/>
          <p:nvPr/>
        </p:nvSpPr>
        <p:spPr>
          <a:xfrm>
            <a:off x="391394" y="1098190"/>
            <a:ext cx="8520600" cy="3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" sz="16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ORANGE: A lovely reusable hamper containing a canvas shopper &amp; tea towel, Love Poundbury candle &amp; soap from Rhubarb Candle Company, 2 ceramic mugs, </a:t>
            </a:r>
            <a:r>
              <a:rPr lang="en-US" sz="16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8 ‘Spirit’ Christmas cards, and a new calendar: value: £150! </a:t>
            </a:r>
          </a:p>
          <a:p>
            <a:pPr marL="2857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PINK: A Love Poundbury autumn tote bag and wreath by Kay Kay</a:t>
            </a:r>
          </a:p>
          <a:p>
            <a:pPr marL="2857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BLUE: Golf for 2 at Came Down Club (T&amp;Cs), courtesy of Sue Cooke</a:t>
            </a:r>
          </a:p>
          <a:p>
            <a:pPr marL="285750" marR="0" lvl="0" indent="-28575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Raffle tickets £2 each, selling at break</a:t>
            </a:r>
            <a:endParaRPr lang="en" sz="1600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/>
              <a:sym typeface="Calibri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A5A5A"/>
              </a:buClr>
              <a:buSzPts val="1400"/>
              <a:buFont typeface="Arial"/>
              <a:buChar char="●"/>
            </a:pPr>
            <a:endParaRPr sz="1600" dirty="0">
              <a:solidFill>
                <a:srgbClr val="5A5A5A"/>
              </a:solidFill>
              <a:latin typeface="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1600" dirty="0">
              <a:latin typeface="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endParaRPr sz="900" dirty="0">
              <a:solidFill>
                <a:schemeClr val="lt1"/>
              </a:solidFill>
              <a:latin typeface=""/>
              <a:ea typeface="Instrument Sans"/>
              <a:cs typeface="Instrument Sans"/>
              <a:sym typeface="Instrument San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3C7A5C-8DD6-94E6-EB39-B4633E272C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0952" y="4342874"/>
            <a:ext cx="1066801" cy="71120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p84"/>
          <p:cNvSpPr txBox="1">
            <a:spLocks noGrp="1"/>
          </p:cNvSpPr>
          <p:nvPr>
            <p:ph type="title"/>
          </p:nvPr>
        </p:nvSpPr>
        <p:spPr>
          <a:xfrm>
            <a:off x="247658" y="102565"/>
            <a:ext cx="8773500" cy="637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3600" b="1" dirty="0">
                <a:solidFill>
                  <a:srgbClr val="07376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Our </a:t>
            </a:r>
            <a:r>
              <a:rPr lang="en" sz="36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additional</a:t>
            </a:r>
            <a:r>
              <a:rPr lang="en" sz="3600" b="1" dirty="0">
                <a:solidFill>
                  <a:srgbClr val="07376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initiatives</a:t>
            </a:r>
            <a:endParaRPr sz="3600" b="1" dirty="0">
              <a:solidFill>
                <a:srgbClr val="07376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50" name="Google Shape;750;p84"/>
          <p:cNvSpPr txBox="1">
            <a:spLocks noGrp="1"/>
          </p:cNvSpPr>
          <p:nvPr>
            <p:ph type="body" idx="1"/>
          </p:nvPr>
        </p:nvSpPr>
        <p:spPr>
          <a:xfrm>
            <a:off x="171240" y="595050"/>
            <a:ext cx="5971984" cy="395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65100" lvl="0" indent="0" algn="l" rtl="0">
              <a:lnSpc>
                <a:spcPct val="115000"/>
              </a:lnSpc>
              <a:spcBef>
                <a:spcPts val="450"/>
              </a:spcBef>
              <a:spcAft>
                <a:spcPts val="0"/>
              </a:spcAft>
              <a:buSzPct val="75000"/>
              <a:buNone/>
            </a:pP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Love Poundbury Through Your Lens</a:t>
            </a:r>
          </a:p>
          <a:p>
            <a:pPr marL="336550" indent="-171450">
              <a:lnSpc>
                <a:spcPct val="115000"/>
              </a:lnSpc>
              <a:spcBef>
                <a:spcPts val="450"/>
              </a:spcBef>
              <a:buSzPct val="75000"/>
            </a:pPr>
            <a:r>
              <a:rPr lang="en" sz="1200" dirty="0" err="1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Organised</a:t>
            </a:r>
            <a:r>
              <a:rPr lang="en" sz="12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 by David Kingman, 140 entries across 5 categories, 3 local judges</a:t>
            </a:r>
            <a:endParaRPr sz="1200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/>
              <a:sym typeface="Calibri"/>
            </a:endParaRPr>
          </a:p>
          <a:p>
            <a:pPr indent="-292100">
              <a:lnSpc>
                <a:spcPct val="100000"/>
              </a:lnSpc>
              <a:spcBef>
                <a:spcPts val="900"/>
              </a:spcBef>
              <a:buSzPct val="75000"/>
            </a:pPr>
            <a:r>
              <a:rPr lang="en" sz="12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Sponsored by: CG Fry, Duchess of Cornwall Inn, Duchy of Cornwall, Minuteman Press, Rolls Landscaping </a:t>
            </a:r>
            <a:endParaRPr sz="1200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/>
              <a:sym typeface="Calibri"/>
            </a:endParaRPr>
          </a:p>
          <a:p>
            <a:pPr indent="-292100">
              <a:lnSpc>
                <a:spcPct val="100000"/>
              </a:lnSpc>
              <a:spcBef>
                <a:spcPts val="900"/>
              </a:spcBef>
              <a:buSzPct val="75000"/>
            </a:pP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Lovely </a:t>
            </a:r>
            <a:r>
              <a:rPr lang="en" sz="12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exhibition &amp; awards event at Duchess of Cornwall Inn, selected images made into calendar, postcards—profits to community causes</a:t>
            </a:r>
          </a:p>
          <a:p>
            <a:pPr indent="-292100">
              <a:lnSpc>
                <a:spcPct val="100000"/>
              </a:lnSpc>
              <a:spcBef>
                <a:spcPts val="900"/>
              </a:spcBef>
              <a:buSzPct val="75000"/>
            </a:pPr>
            <a:r>
              <a:rPr lang="en" sz="12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Please start snapping for 2027!</a:t>
            </a:r>
          </a:p>
          <a:p>
            <a:pPr marL="165100" lvl="0" indent="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SzPct val="75000"/>
              <a:buNone/>
            </a:pPr>
            <a:r>
              <a:rPr lang="en" sz="1400" b="1" dirty="0">
                <a:solidFill>
                  <a:schemeClr val="accent1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Doggy Bag Dispensers</a:t>
            </a:r>
          </a:p>
          <a:p>
            <a:pPr>
              <a:lnSpc>
                <a:spcPct val="100000"/>
              </a:lnSpc>
              <a:spcBef>
                <a:spcPts val="1000"/>
              </a:spcBef>
              <a:buSzPct val="75000"/>
            </a:pP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7 locations across Poundbury, for use in doggy bag  ‘emergency’</a:t>
            </a:r>
          </a:p>
          <a:p>
            <a:pPr>
              <a:lnSpc>
                <a:spcPct val="100000"/>
              </a:lnSpc>
              <a:spcBef>
                <a:spcPts val="1000"/>
              </a:spcBef>
              <a:buSzPct val="75000"/>
            </a:pP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Supported by Rachael and Paul Coggins, Linda Roberts, Sheena Lee and Norman Reid Worked with MANCO and Duchy to select initial locations</a:t>
            </a:r>
          </a:p>
          <a:p>
            <a:pPr>
              <a:lnSpc>
                <a:spcPct val="100000"/>
              </a:lnSpc>
              <a:spcBef>
                <a:spcPts val="1000"/>
              </a:spcBef>
              <a:buSzPct val="75000"/>
            </a:pP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Eiri Jones and Castle Vets funded</a:t>
            </a:r>
          </a:p>
          <a:p>
            <a:pPr>
              <a:lnSpc>
                <a:spcPct val="100000"/>
              </a:lnSpc>
              <a:spcBef>
                <a:spcPts val="1000"/>
              </a:spcBef>
              <a:buSzPct val="75000"/>
            </a:pP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To suggest additional locations contact </a:t>
            </a:r>
            <a:r>
              <a:rPr lang="en-US" sz="1200" dirty="0" err="1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chair@lovepoundbury.org</a:t>
            </a:r>
            <a:endParaRPr lang="en-US" sz="1200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/>
              <a:sym typeface="Calibri"/>
            </a:endParaRPr>
          </a:p>
          <a:p>
            <a:pPr marL="165100" lvl="0" indent="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SzPts val="1000"/>
              <a:buNone/>
            </a:pPr>
            <a:endParaRPr sz="1400" b="1" dirty="0">
              <a:solidFill>
                <a:schemeClr val="bg2">
                  <a:lumMod val="25000"/>
                </a:schemeClr>
              </a:solidFill>
              <a:latin typeface=""/>
              <a:ea typeface="Calibri"/>
              <a:cs typeface="Calibri"/>
              <a:sym typeface="Calibri"/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450"/>
              </a:spcBef>
              <a:spcAft>
                <a:spcPts val="0"/>
              </a:spcAft>
              <a:buSzPts val="1000"/>
              <a:buNone/>
            </a:pPr>
            <a:endParaRPr sz="1300" b="1" dirty="0">
              <a:solidFill>
                <a:srgbClr val="0D444D"/>
              </a:solidFill>
              <a:latin typeface=""/>
              <a:ea typeface="Calibri"/>
              <a:cs typeface="Calibri"/>
              <a:sym typeface="Calibri"/>
            </a:endParaRPr>
          </a:p>
        </p:txBody>
      </p:sp>
      <p:sp>
        <p:nvSpPr>
          <p:cNvPr id="751" name="Google Shape;751;p8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  <p:pic>
        <p:nvPicPr>
          <p:cNvPr id="753" name="Google Shape;753;p84" descr="A hand holding a camera lens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88545" y="228383"/>
            <a:ext cx="1958263" cy="2870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4DD2FC2-48DC-4F3A-F0F6-E2B151787F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0952" y="4342874"/>
            <a:ext cx="1066801" cy="711201"/>
          </a:xfrm>
          <a:prstGeom prst="rect">
            <a:avLst/>
          </a:prstGeom>
        </p:spPr>
      </p:pic>
      <p:pic>
        <p:nvPicPr>
          <p:cNvPr id="3" name="Google Shape;767;p85" title="Screenshot 2025-09-14 at 10.45.40 AM.png">
            <a:extLst>
              <a:ext uri="{FF2B5EF4-FFF2-40B4-BE49-F238E27FC236}">
                <a16:creationId xmlns:a16="http://schemas.microsoft.com/office/drawing/2014/main" id="{570B4C58-0288-EE29-AD93-8C835EBAE2B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68097" y="2489480"/>
            <a:ext cx="2132712" cy="25645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744">
          <a:extLst>
            <a:ext uri="{FF2B5EF4-FFF2-40B4-BE49-F238E27FC236}">
              <a16:creationId xmlns:a16="http://schemas.microsoft.com/office/drawing/2014/main" id="{3FDEDA2A-398C-46AD-CE96-58B51D4D0C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5" name="Google Shape;745;p84">
            <a:extLst>
              <a:ext uri="{FF2B5EF4-FFF2-40B4-BE49-F238E27FC236}">
                <a16:creationId xmlns:a16="http://schemas.microsoft.com/office/drawing/2014/main" id="{F4E92AB4-B9FB-E2EC-131C-B8213E3D16D4}"/>
              </a:ext>
            </a:extLst>
          </p:cNvPr>
          <p:cNvGrpSpPr/>
          <p:nvPr/>
        </p:nvGrpSpPr>
        <p:grpSpPr>
          <a:xfrm>
            <a:off x="0" y="7493150"/>
            <a:ext cx="9143800" cy="3365350"/>
            <a:chOff x="0" y="1625750"/>
            <a:chExt cx="9143800" cy="3365350"/>
          </a:xfrm>
        </p:grpSpPr>
        <p:sp>
          <p:nvSpPr>
            <p:cNvPr id="746" name="Google Shape;746;p84">
              <a:extLst>
                <a:ext uri="{FF2B5EF4-FFF2-40B4-BE49-F238E27FC236}">
                  <a16:creationId xmlns:a16="http://schemas.microsoft.com/office/drawing/2014/main" id="{087455B3-2B2D-4765-8AA3-1DAC136A5441}"/>
                </a:ext>
              </a:extLst>
            </p:cNvPr>
            <p:cNvSpPr/>
            <p:nvPr/>
          </p:nvSpPr>
          <p:spPr>
            <a:xfrm>
              <a:off x="8157700" y="1625750"/>
              <a:ext cx="986100" cy="33651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Instrument Sans"/>
                <a:ea typeface="Instrument Sans"/>
                <a:cs typeface="Instrument Sans"/>
                <a:sym typeface="Instrument Sans"/>
              </a:endParaRPr>
            </a:p>
          </p:txBody>
        </p:sp>
        <p:sp>
          <p:nvSpPr>
            <p:cNvPr id="747" name="Google Shape;747;p84">
              <a:extLst>
                <a:ext uri="{FF2B5EF4-FFF2-40B4-BE49-F238E27FC236}">
                  <a16:creationId xmlns:a16="http://schemas.microsoft.com/office/drawing/2014/main" id="{D337EC99-2F6A-5548-64FF-DF9D98297B4C}"/>
                </a:ext>
              </a:extLst>
            </p:cNvPr>
            <p:cNvSpPr/>
            <p:nvPr/>
          </p:nvSpPr>
          <p:spPr>
            <a:xfrm>
              <a:off x="0" y="1625875"/>
              <a:ext cx="986100" cy="33651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Instrument Sans"/>
                <a:ea typeface="Instrument Sans"/>
                <a:cs typeface="Instrument Sans"/>
                <a:sym typeface="Instrument Sans"/>
              </a:endParaRPr>
            </a:p>
          </p:txBody>
        </p:sp>
        <p:pic>
          <p:nvPicPr>
            <p:cNvPr id="748" name="Google Shape;748;p84">
              <a:extLst>
                <a:ext uri="{FF2B5EF4-FFF2-40B4-BE49-F238E27FC236}">
                  <a16:creationId xmlns:a16="http://schemas.microsoft.com/office/drawing/2014/main" id="{7DDA163C-A22F-FE77-1A0D-D878B980D3B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-620" r="619"/>
            <a:stretch/>
          </p:blipFill>
          <p:spPr>
            <a:xfrm>
              <a:off x="814525" y="1625875"/>
              <a:ext cx="7469725" cy="33652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49" name="Google Shape;749;p84">
            <a:extLst>
              <a:ext uri="{FF2B5EF4-FFF2-40B4-BE49-F238E27FC236}">
                <a16:creationId xmlns:a16="http://schemas.microsoft.com/office/drawing/2014/main" id="{B9488D52-3365-56EB-FDD5-79F541BAE90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4166" y="228383"/>
            <a:ext cx="8773500" cy="637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3600" b="1" dirty="0">
                <a:solidFill>
                  <a:srgbClr val="07376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more</a:t>
            </a:r>
            <a:endParaRPr sz="3600" b="1" dirty="0">
              <a:solidFill>
                <a:srgbClr val="07376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50" name="Google Shape;750;p84">
            <a:extLst>
              <a:ext uri="{FF2B5EF4-FFF2-40B4-BE49-F238E27FC236}">
                <a16:creationId xmlns:a16="http://schemas.microsoft.com/office/drawing/2014/main" id="{7C50983A-03C7-3D2D-90E4-929FCE506AE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96997" y="828200"/>
            <a:ext cx="5121978" cy="395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65100" lvl="0" indent="0" algn="l" rtl="0">
              <a:lnSpc>
                <a:spcPct val="115000"/>
              </a:lnSpc>
              <a:spcBef>
                <a:spcPts val="450"/>
              </a:spcBef>
              <a:spcAft>
                <a:spcPts val="0"/>
              </a:spcAft>
              <a:buSzPts val="1000"/>
              <a:buNone/>
            </a:pP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Community Association Initiative</a:t>
            </a:r>
          </a:p>
          <a:p>
            <a:pPr marL="457200" lvl="0" indent="-292100" algn="l" rtl="0">
              <a:lnSpc>
                <a:spcPct val="115000"/>
              </a:lnSpc>
              <a:spcBef>
                <a:spcPts val="450"/>
              </a:spcBef>
              <a:spcAft>
                <a:spcPts val="0"/>
              </a:spcAft>
              <a:buSzPts val="1000"/>
              <a:buChar char="●"/>
            </a:pP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Documenting evolution of community association, from PRA in 1994 to </a:t>
            </a:r>
            <a:r>
              <a:rPr lang="en-US" sz="1200" dirty="0" err="1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CAofP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 at completion of Poundbury’s construction, determining lessons learned to inform new communities </a:t>
            </a:r>
          </a:p>
          <a:p>
            <a:pPr marL="457200" lvl="0" indent="-292100" algn="l" rtl="0">
              <a:lnSpc>
                <a:spcPct val="115000"/>
              </a:lnSpc>
              <a:spcBef>
                <a:spcPts val="450"/>
              </a:spcBef>
              <a:spcAft>
                <a:spcPts val="0"/>
              </a:spcAft>
              <a:buSzPts val="1000"/>
              <a:buChar char="●"/>
            </a:pPr>
            <a:r>
              <a:rPr lang="en-US" sz="12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800+ documents/materials 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collated and catalogued, more wanted!</a:t>
            </a:r>
          </a:p>
          <a:p>
            <a:pPr marL="457200" lvl="0" indent="-292100" algn="l" rtl="0">
              <a:lnSpc>
                <a:spcPct val="115000"/>
              </a:lnSpc>
              <a:spcBef>
                <a:spcPts val="450"/>
              </a:spcBef>
              <a:spcAft>
                <a:spcPts val="0"/>
              </a:spcAft>
              <a:buSzPts val="1000"/>
              <a:buChar char="●"/>
            </a:pPr>
            <a:r>
              <a:rPr lang="en-US" sz="1200" b="1" dirty="0">
                <a:solidFill>
                  <a:schemeClr val="bg2">
                    <a:lumMod val="50000"/>
                  </a:schemeClr>
                </a:solidFill>
                <a:latin typeface=""/>
                <a:cs typeface="Calibri"/>
                <a:sym typeface="Calibri"/>
              </a:rPr>
              <a:t>Analysis underway,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"/>
                <a:cs typeface="Calibri"/>
                <a:sym typeface="Calibri"/>
              </a:rPr>
              <a:t> </a:t>
            </a:r>
            <a:r>
              <a:rPr lang="en-US" sz="1200" b="1" dirty="0">
                <a:solidFill>
                  <a:schemeClr val="bg2">
                    <a:lumMod val="50000"/>
                  </a:schemeClr>
                </a:solidFill>
                <a:latin typeface=""/>
                <a:cs typeface="Calibri"/>
                <a:sym typeface="Calibri"/>
              </a:rPr>
              <a:t>oral history phase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"/>
                <a:cs typeface="Calibri"/>
                <a:sym typeface="Calibri"/>
              </a:rPr>
              <a:t> with Dorset History Centre </a:t>
            </a:r>
          </a:p>
          <a:p>
            <a:pPr marL="457200" lvl="0" indent="-292100" algn="l" rtl="0">
              <a:lnSpc>
                <a:spcPct val="115000"/>
              </a:lnSpc>
              <a:spcBef>
                <a:spcPts val="450"/>
              </a:spcBef>
              <a:spcAft>
                <a:spcPts val="0"/>
              </a:spcAft>
              <a:buSzPts val="1000"/>
              <a:buChar char="●"/>
            </a:pPr>
            <a:r>
              <a:rPr lang="en-US" sz="1200" b="1" dirty="0">
                <a:solidFill>
                  <a:schemeClr val="bg2">
                    <a:lumMod val="50000"/>
                  </a:schemeClr>
                </a:solidFill>
                <a:latin typeface=""/>
                <a:cs typeface="Calibri"/>
                <a:sym typeface="Calibri"/>
              </a:rPr>
              <a:t>Volunteers welcome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"/>
                <a:cs typeface="Calibri"/>
                <a:sym typeface="Calibri"/>
              </a:rPr>
              <a:t> to help</a:t>
            </a:r>
          </a:p>
          <a:p>
            <a:pPr marL="457200" lvl="0" indent="-292100" algn="l" rtl="0">
              <a:lnSpc>
                <a:spcPct val="115000"/>
              </a:lnSpc>
              <a:spcBef>
                <a:spcPts val="450"/>
              </a:spcBef>
              <a:spcAft>
                <a:spcPts val="0"/>
              </a:spcAft>
              <a:buSzPts val="1000"/>
              <a:buChar char="●"/>
            </a:pPr>
            <a:endParaRPr lang="en-US" sz="1400" b="1" dirty="0">
              <a:solidFill>
                <a:schemeClr val="bg2">
                  <a:lumMod val="50000"/>
                </a:schemeClr>
              </a:solidFill>
              <a:latin typeface=""/>
              <a:cs typeface="Calibri"/>
              <a:sym typeface="Calibri"/>
            </a:endParaRPr>
          </a:p>
          <a:p>
            <a:pPr marL="165100" lvl="0" indent="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SzPts val="1000"/>
              <a:buNone/>
            </a:pP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"/>
                <a:cs typeface="Calibri"/>
                <a:sym typeface="Calibri"/>
              </a:rPr>
              <a:t>Meet Your Poundbury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"/>
                <a:cs typeface="Calibri"/>
                <a:sym typeface="Calibri"/>
              </a:rPr>
              <a:t>Neighbour</a:t>
            </a:r>
            <a:endParaRPr lang="en-US" sz="1400" b="1" dirty="0">
              <a:solidFill>
                <a:schemeClr val="accent1">
                  <a:lumMod val="50000"/>
                </a:schemeClr>
              </a:solidFill>
              <a:latin typeface=""/>
              <a:cs typeface="Calibri"/>
              <a:sym typeface="Calibri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SzPts val="1000"/>
              <a:buChar char="●"/>
            </a:pP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"/>
                <a:cs typeface="Calibri"/>
                <a:sym typeface="Calibri"/>
              </a:rPr>
              <a:t>Informal social for residents new and current</a:t>
            </a:r>
          </a:p>
          <a:p>
            <a:pPr marL="457200" lvl="0" indent="-29210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SzPts val="1000"/>
              <a:buChar char="●"/>
            </a:pP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"/>
                <a:cs typeface="Calibri"/>
                <a:sym typeface="Calibri"/>
              </a:rPr>
              <a:t>4th Tuesday of the month</a:t>
            </a:r>
          </a:p>
          <a:p>
            <a:pPr marL="457200" lvl="0" indent="-29210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SzPts val="1000"/>
              <a:buChar char="●"/>
            </a:pP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"/>
                <a:cs typeface="Calibri"/>
                <a:sym typeface="Calibri"/>
              </a:rPr>
              <a:t>Being piloted at the Duchess of Cornwall Inn</a:t>
            </a:r>
            <a:endParaRPr sz="2000" dirty="0">
              <a:solidFill>
                <a:schemeClr val="bg2">
                  <a:lumMod val="50000"/>
                </a:schemeClr>
              </a:solidFill>
              <a:latin typeface=""/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450"/>
              </a:spcBef>
              <a:spcAft>
                <a:spcPts val="0"/>
              </a:spcAft>
              <a:buSzPts val="1000"/>
              <a:buNone/>
            </a:pPr>
            <a:endParaRPr sz="1300" b="1" dirty="0">
              <a:solidFill>
                <a:srgbClr val="0D444D"/>
              </a:solidFill>
              <a:latin typeface=""/>
              <a:ea typeface="Calibri"/>
              <a:cs typeface="Calibri"/>
              <a:sym typeface="Calibri"/>
            </a:endParaRPr>
          </a:p>
        </p:txBody>
      </p:sp>
      <p:sp>
        <p:nvSpPr>
          <p:cNvPr id="751" name="Google Shape;751;p84">
            <a:extLst>
              <a:ext uri="{FF2B5EF4-FFF2-40B4-BE49-F238E27FC236}">
                <a16:creationId xmlns:a16="http://schemas.microsoft.com/office/drawing/2014/main" id="{761EB8FD-9297-D76B-616E-9B7C87B2194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8C36FD0-1750-7373-2C67-A509AC9160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0952" y="4342874"/>
            <a:ext cx="1066801" cy="7112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6AF8C10-E1B6-A00B-C5CC-B996307BD0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7653" y="1108343"/>
            <a:ext cx="1422400" cy="1422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643A615-E261-1D6E-6679-33E6A11CB6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6588" y="1092358"/>
            <a:ext cx="2838028" cy="18920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1CE7CC3-6578-4BAB-BAC9-8AB1DF7131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3832" y="2445573"/>
            <a:ext cx="3746221" cy="1380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7012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p86"/>
          <p:cNvSpPr txBox="1">
            <a:spLocks noGrp="1"/>
          </p:cNvSpPr>
          <p:nvPr>
            <p:ph type="title"/>
          </p:nvPr>
        </p:nvSpPr>
        <p:spPr>
          <a:xfrm>
            <a:off x="284175" y="285750"/>
            <a:ext cx="8791200" cy="637097"/>
          </a:xfrm>
          <a:prstGeom prst="rect">
            <a:avLst/>
          </a:prstGeom>
        </p:spPr>
        <p:txBody>
          <a:bodyPr spcFirstLastPara="1" wrap="square" lIns="0" tIns="0" rIns="91425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dirty="0">
                <a:solidFill>
                  <a:srgbClr val="07376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Year 1 (2025/26) Financials</a:t>
            </a:r>
            <a:endParaRPr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73" name="Google Shape;773;p86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18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1" name="StatTile0"/>
          <p:cNvSpPr txBox="1"/>
          <p:nvPr/>
        </p:nvSpPr>
        <p:spPr>
          <a:xfrm>
            <a:off x="283464" y="1024128"/>
            <a:ext cx="2061972" cy="77724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spcFirstLastPara="1" wrap="square" lIns="45700" tIns="27400" rIns="45700" bIns="2740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£12,011</a:t>
            </a:r>
          </a:p>
          <a:p>
            <a:pPr marL="0" lvl="0" indent="0" algn="ctr" rtl="0">
              <a:spcBef>
                <a:spcPts val="200"/>
              </a:spcBef>
              <a:spcAft>
                <a:spcPts val="0"/>
              </a:spcAft>
              <a:buNone/>
            </a:pPr>
            <a:r>
              <a:rPr lang="en" sz="900" b="0" dirty="0">
                <a:solidFill>
                  <a:srgbClr val="5A5A5A"/>
                </a:solidFill>
                <a:latin typeface="Calibri"/>
                <a:ea typeface="Calibri"/>
                <a:cs typeface="Calibri"/>
                <a:sym typeface="Calibri"/>
              </a:rPr>
              <a:t>TURNOVER</a:t>
            </a:r>
          </a:p>
        </p:txBody>
      </p:sp>
      <p:sp>
        <p:nvSpPr>
          <p:cNvPr id="2002" name="StatTile1"/>
          <p:cNvSpPr txBox="1"/>
          <p:nvPr/>
        </p:nvSpPr>
        <p:spPr>
          <a:xfrm>
            <a:off x="2455164" y="1024128"/>
            <a:ext cx="2061972" cy="77724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spcFirstLastPara="1" wrap="square" lIns="45700" tIns="27400" rIns="45700" bIns="2740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£10,793</a:t>
            </a:r>
          </a:p>
          <a:p>
            <a:pPr marL="0" lvl="0" indent="0" algn="ctr" rtl="0">
              <a:spcBef>
                <a:spcPts val="200"/>
              </a:spcBef>
              <a:spcAft>
                <a:spcPts val="0"/>
              </a:spcAft>
              <a:buNone/>
            </a:pPr>
            <a:r>
              <a:rPr lang="en" sz="900" b="0" dirty="0">
                <a:solidFill>
                  <a:srgbClr val="5A5A5A"/>
                </a:solidFill>
                <a:latin typeface="Calibri"/>
                <a:ea typeface="Calibri"/>
                <a:cs typeface="Calibri"/>
                <a:sym typeface="Calibri"/>
              </a:rPr>
              <a:t>EXPENDITURE</a:t>
            </a:r>
          </a:p>
        </p:txBody>
      </p:sp>
      <p:sp>
        <p:nvSpPr>
          <p:cNvPr id="2003" name="StatTile2"/>
          <p:cNvSpPr txBox="1"/>
          <p:nvPr/>
        </p:nvSpPr>
        <p:spPr>
          <a:xfrm>
            <a:off x="4626864" y="1024128"/>
            <a:ext cx="2061972" cy="77724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spcFirstLastPara="1" wrap="square" lIns="45700" tIns="27400" rIns="45700" bIns="2740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£1,218</a:t>
            </a:r>
          </a:p>
          <a:p>
            <a:pPr marL="0" lvl="0" indent="0" algn="ctr" rtl="0">
              <a:spcBef>
                <a:spcPts val="200"/>
              </a:spcBef>
              <a:spcAft>
                <a:spcPts val="0"/>
              </a:spcAft>
              <a:buNone/>
            </a:pPr>
            <a:r>
              <a:rPr lang="en" sz="900" b="0" dirty="0">
                <a:solidFill>
                  <a:srgbClr val="5A5A5A"/>
                </a:solidFill>
                <a:latin typeface="Calibri"/>
                <a:ea typeface="Calibri"/>
                <a:cs typeface="Calibri"/>
                <a:sym typeface="Calibri"/>
              </a:rPr>
              <a:t>SURPLUS</a:t>
            </a:r>
          </a:p>
        </p:txBody>
      </p:sp>
      <p:sp>
        <p:nvSpPr>
          <p:cNvPr id="2004" name="StatTile3"/>
          <p:cNvSpPr txBox="1"/>
          <p:nvPr/>
        </p:nvSpPr>
        <p:spPr>
          <a:xfrm>
            <a:off x="6798564" y="1024128"/>
            <a:ext cx="2061972" cy="77724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spcFirstLastPara="1" wrap="square" lIns="45700" tIns="27400" rIns="45700" bIns="2740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£8,195</a:t>
            </a:r>
          </a:p>
          <a:p>
            <a:pPr marL="0" lvl="0" indent="0" algn="ctr" rtl="0">
              <a:spcBef>
                <a:spcPts val="200"/>
              </a:spcBef>
              <a:spcAft>
                <a:spcPts val="0"/>
              </a:spcAft>
              <a:buNone/>
            </a:pPr>
            <a:r>
              <a:rPr lang="en" sz="900" b="0" dirty="0">
                <a:solidFill>
                  <a:srgbClr val="5A5A5A"/>
                </a:solidFill>
                <a:latin typeface="Calibri"/>
                <a:ea typeface="Calibri"/>
                <a:cs typeface="Calibri"/>
                <a:sym typeface="Calibri"/>
              </a:rPr>
              <a:t>NET ASSETS</a:t>
            </a:r>
          </a:p>
        </p:txBody>
      </p:sp>
      <p:graphicFrame>
        <p:nvGraphicFramePr>
          <p:cNvPr id="2010" name="IncomeTable"/>
          <p:cNvGraphicFramePr/>
          <p:nvPr>
            <p:extLst>
              <p:ext uri="{D42A27DB-BD31-4B8C-83A1-F6EECF244321}">
                <p14:modId xmlns:p14="http://schemas.microsoft.com/office/powerpoint/2010/main" val="1447397737"/>
              </p:ext>
            </p:extLst>
          </p:nvPr>
        </p:nvGraphicFramePr>
        <p:xfrm>
          <a:off x="283464" y="1965960"/>
          <a:ext cx="3931920" cy="2148840"/>
        </p:xfrm>
        <a:graphic>
          <a:graphicData uri="http://schemas.openxmlformats.org/drawingml/2006/table">
            <a:tbl>
              <a:tblPr>
                <a:noFill/>
                <a:tableStyleId>{91FC930C-AD69-4306-99C2-FC923B9DA54C}</a:tableStyleId>
              </a:tblPr>
              <a:tblGrid>
                <a:gridCol w="2788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860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dirty="0">
                          <a:solidFill>
                            <a:srgbClr val="5A5A5A"/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Year 1 Income</a:t>
                      </a:r>
                    </a:p>
                  </a:txBody>
                  <a:tcPr marL="45700" marR="45700" marT="27400" marB="27400"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dirty="0">
                          <a:solidFill>
                            <a:srgbClr val="5A5A5A"/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Amount</a:t>
                      </a:r>
                    </a:p>
                  </a:txBody>
                  <a:tcPr marL="45700" marR="45700" marT="27400" marB="27400"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860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0" dirty="0">
                          <a:solidFill>
                            <a:srgbClr val="5A5A5A"/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Sales income</a:t>
                      </a:r>
                    </a:p>
                  </a:txBody>
                  <a:tcPr marL="45700" marR="45700" marT="27400" marB="27400"/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0" dirty="0">
                          <a:solidFill>
                            <a:srgbClr val="5A5A5A"/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£6,180</a:t>
                      </a:r>
                    </a:p>
                  </a:txBody>
                  <a:tcPr marL="45700" marR="45700" marT="27400" marB="274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860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0" dirty="0">
                          <a:solidFill>
                            <a:srgbClr val="5A5A5A"/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Services income</a:t>
                      </a:r>
                    </a:p>
                  </a:txBody>
                  <a:tcPr marL="45700" marR="45700" marT="27400" marB="27400"/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0" dirty="0">
                          <a:solidFill>
                            <a:srgbClr val="5A5A5A"/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£530</a:t>
                      </a:r>
                    </a:p>
                  </a:txBody>
                  <a:tcPr marL="45700" marR="45700" marT="27400" marB="274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860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0" dirty="0">
                          <a:solidFill>
                            <a:srgbClr val="5A5A5A"/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Advertising income</a:t>
                      </a:r>
                    </a:p>
                  </a:txBody>
                  <a:tcPr marL="45700" marR="45700" marT="27400" marB="27400"/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0" dirty="0">
                          <a:solidFill>
                            <a:srgbClr val="5A5A5A"/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£555</a:t>
                      </a:r>
                    </a:p>
                  </a:txBody>
                  <a:tcPr marL="45700" marR="45700" marT="27400" marB="274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60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0" dirty="0">
                          <a:solidFill>
                            <a:srgbClr val="5A5A5A"/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Sponsorship income</a:t>
                      </a:r>
                    </a:p>
                  </a:txBody>
                  <a:tcPr marL="45700" marR="45700" marT="27400" marB="27400"/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0" dirty="0">
                          <a:solidFill>
                            <a:srgbClr val="5A5A5A"/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£1,750</a:t>
                      </a:r>
                    </a:p>
                  </a:txBody>
                  <a:tcPr marL="45700" marR="45700" marT="27400" marB="274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860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0" dirty="0">
                          <a:solidFill>
                            <a:srgbClr val="5A5A5A"/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Donations</a:t>
                      </a:r>
                    </a:p>
                  </a:txBody>
                  <a:tcPr marL="45700" marR="45700" marT="27400" marB="27400"/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0" dirty="0">
                          <a:solidFill>
                            <a:srgbClr val="5A5A5A"/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£2,987</a:t>
                      </a:r>
                    </a:p>
                  </a:txBody>
                  <a:tcPr marL="45700" marR="45700" marT="27400" marB="2740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860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0" dirty="0">
                          <a:solidFill>
                            <a:srgbClr val="5A5A5A"/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Interest received</a:t>
                      </a:r>
                    </a:p>
                  </a:txBody>
                  <a:tcPr marL="45700" marR="45700" marT="27400" marB="27400"/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0" dirty="0">
                          <a:solidFill>
                            <a:srgbClr val="5A5A5A"/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£9</a:t>
                      </a:r>
                    </a:p>
                  </a:txBody>
                  <a:tcPr marL="45700" marR="45700" marT="27400" marB="2740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860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dirty="0">
                          <a:solidFill>
                            <a:srgbClr val="5A5A5A"/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TOTAL</a:t>
                      </a:r>
                    </a:p>
                  </a:txBody>
                  <a:tcPr marL="45700" marR="45700" marT="27400" marB="27400"/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dirty="0">
                          <a:solidFill>
                            <a:srgbClr val="5A5A5A"/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£12,011</a:t>
                      </a:r>
                    </a:p>
                  </a:txBody>
                  <a:tcPr marL="45700" marR="45700" marT="27400" marB="2740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2011" name="ExpenditureTable"/>
          <p:cNvGraphicFramePr/>
          <p:nvPr>
            <p:extLst>
              <p:ext uri="{D42A27DB-BD31-4B8C-83A1-F6EECF244321}">
                <p14:modId xmlns:p14="http://schemas.microsoft.com/office/powerpoint/2010/main" val="1889447883"/>
              </p:ext>
            </p:extLst>
          </p:nvPr>
        </p:nvGraphicFramePr>
        <p:xfrm>
          <a:off x="4352544" y="1965960"/>
          <a:ext cx="4069080" cy="2148840"/>
        </p:xfrm>
        <a:graphic>
          <a:graphicData uri="http://schemas.openxmlformats.org/drawingml/2006/table">
            <a:tbl>
              <a:tblPr>
                <a:noFill/>
                <a:tableStyleId>{91FC930C-AD69-4306-99C2-FC923B9DA54C}</a:tableStyleId>
              </a:tblPr>
              <a:tblGrid>
                <a:gridCol w="2926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876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dirty="0">
                          <a:solidFill>
                            <a:srgbClr val="5A5A5A"/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Year 1 Expenditure</a:t>
                      </a:r>
                    </a:p>
                  </a:txBody>
                  <a:tcPr marL="45700" marR="45700" marT="27400" marB="27400"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dirty="0">
                          <a:solidFill>
                            <a:srgbClr val="5A5A5A"/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Amount</a:t>
                      </a:r>
                    </a:p>
                  </a:txBody>
                  <a:tcPr marL="45700" marR="45700" marT="27400" marB="27400"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876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0" dirty="0">
                          <a:solidFill>
                            <a:srgbClr val="5A5A5A"/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Cost of sales (Good Things stock, net)</a:t>
                      </a:r>
                    </a:p>
                  </a:txBody>
                  <a:tcPr marL="45700" marR="45700" marT="27400" marB="27400"/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0" dirty="0">
                          <a:solidFill>
                            <a:srgbClr val="5A5A5A"/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£4,320</a:t>
                      </a:r>
                    </a:p>
                  </a:txBody>
                  <a:tcPr marL="45700" marR="45700" marT="27400" marB="274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876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0" dirty="0">
                          <a:solidFill>
                            <a:srgbClr val="5A5A5A"/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Communications &amp; website</a:t>
                      </a:r>
                    </a:p>
                  </a:txBody>
                  <a:tcPr marL="45700" marR="45700" marT="27400" marB="27400"/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0" dirty="0">
                          <a:solidFill>
                            <a:srgbClr val="5A5A5A"/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£2,278</a:t>
                      </a:r>
                    </a:p>
                  </a:txBody>
                  <a:tcPr marL="45700" marR="45700" marT="27400" marB="274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876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0" dirty="0">
                          <a:solidFill>
                            <a:srgbClr val="5A5A5A"/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Hall rent &amp; meetings</a:t>
                      </a:r>
                    </a:p>
                  </a:txBody>
                  <a:tcPr marL="45700" marR="45700" marT="27400" marB="27400"/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0" dirty="0">
                          <a:solidFill>
                            <a:srgbClr val="5A5A5A"/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£681</a:t>
                      </a:r>
                    </a:p>
                  </a:txBody>
                  <a:tcPr marL="45700" marR="45700" marT="27400" marB="274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876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0" dirty="0">
                          <a:solidFill>
                            <a:srgbClr val="5A5A5A"/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Insurance, repairs &amp; other admin</a:t>
                      </a:r>
                    </a:p>
                  </a:txBody>
                  <a:tcPr marL="45700" marR="45700" marT="27400" marB="27400"/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0" dirty="0">
                          <a:solidFill>
                            <a:srgbClr val="5A5A5A"/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£1,101</a:t>
                      </a:r>
                    </a:p>
                  </a:txBody>
                  <a:tcPr marL="45700" marR="45700" marT="27400" marB="274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876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0" dirty="0">
                          <a:solidFill>
                            <a:srgbClr val="5A5A5A"/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Charitable donations</a:t>
                      </a:r>
                    </a:p>
                  </a:txBody>
                  <a:tcPr marL="45700" marR="45700" marT="27400" marB="27400"/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0" dirty="0">
                          <a:solidFill>
                            <a:srgbClr val="5A5A5A"/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£1,000</a:t>
                      </a:r>
                    </a:p>
                  </a:txBody>
                  <a:tcPr marL="45700" marR="45700" marT="27400" marB="2740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876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0" dirty="0">
                          <a:solidFill>
                            <a:srgbClr val="5A5A5A"/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Accountancy &amp; bank fees</a:t>
                      </a:r>
                    </a:p>
                  </a:txBody>
                  <a:tcPr marL="45700" marR="45700" marT="27400" marB="27400"/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0" dirty="0">
                          <a:solidFill>
                            <a:srgbClr val="5A5A5A"/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£818</a:t>
                      </a:r>
                    </a:p>
                  </a:txBody>
                  <a:tcPr marL="45700" marR="45700" marT="27400" marB="2740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876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0" dirty="0">
                          <a:solidFill>
                            <a:srgbClr val="5A5A5A"/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Depreciation</a:t>
                      </a:r>
                    </a:p>
                  </a:txBody>
                  <a:tcPr marL="45700" marR="45700" marT="27400" marB="27400"/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0" dirty="0">
                          <a:solidFill>
                            <a:srgbClr val="5A5A5A"/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£595</a:t>
                      </a:r>
                    </a:p>
                  </a:txBody>
                  <a:tcPr marL="45700" marR="45700" marT="27400" marB="2740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876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dirty="0">
                          <a:solidFill>
                            <a:srgbClr val="5A5A5A"/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TOTAL</a:t>
                      </a:r>
                    </a:p>
                  </a:txBody>
                  <a:tcPr marL="45700" marR="45700" marT="27400" marB="27400"/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dirty="0">
                          <a:solidFill>
                            <a:srgbClr val="5A5A5A"/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£10,793</a:t>
                      </a:r>
                    </a:p>
                  </a:txBody>
                  <a:tcPr marL="45700" marR="45700" marT="27400" marB="2740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012" name="Footnote"/>
          <p:cNvSpPr txBox="1"/>
          <p:nvPr/>
        </p:nvSpPr>
        <p:spPr>
          <a:xfrm>
            <a:off x="283464" y="4187952"/>
            <a:ext cx="8577072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7400" rIns="45700" bIns="27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0" dirty="0">
                <a:solidFill>
                  <a:srgbClr val="5A5A5A"/>
                </a:solidFill>
                <a:latin typeface="Calibri"/>
                <a:ea typeface="Calibri"/>
                <a:cs typeface="Calibri"/>
                <a:sym typeface="Calibri"/>
              </a:rPr>
              <a:t>Net assets at 31 March </a:t>
            </a:r>
            <a:r>
              <a:rPr lang="en" sz="900" b="0" dirty="0">
                <a:solidFill>
                  <a:srgbClr val="5A5A5A"/>
                </a:solidFill>
                <a:latin typeface=""/>
                <a:ea typeface="Calibri"/>
                <a:cs typeface="Calibri"/>
                <a:sym typeface="Calibri"/>
              </a:rPr>
              <a:t>2026</a:t>
            </a:r>
            <a:r>
              <a:rPr lang="en" sz="900" b="0" dirty="0">
                <a:solidFill>
                  <a:srgbClr val="5A5A5A"/>
                </a:solidFill>
                <a:latin typeface="Calibri"/>
                <a:ea typeface="Calibri"/>
                <a:cs typeface="Calibri"/>
                <a:sym typeface="Calibri"/>
              </a:rPr>
              <a:t>: £8,195 (£6,977 c/f from PRA+ £1,218 generated)  · </a:t>
            </a:r>
            <a:r>
              <a:rPr lang="en" sz="900" dirty="0">
                <a:solidFill>
                  <a:srgbClr val="5A5A5A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en" sz="900" b="0" dirty="0">
                <a:solidFill>
                  <a:srgbClr val="5A5A5A"/>
                </a:solidFill>
                <a:latin typeface="Calibri"/>
                <a:ea typeface="Calibri"/>
                <a:cs typeface="Calibri"/>
                <a:sym typeface="Calibri"/>
              </a:rPr>
              <a:t>ccounts certified by Edwards &amp; Keeping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BA48EEE-2E8C-6BFB-F93C-24675F64F8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0952" y="4342874"/>
            <a:ext cx="1066801" cy="711201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p86"/>
          <p:cNvSpPr txBox="1">
            <a:spLocks noGrp="1"/>
          </p:cNvSpPr>
          <p:nvPr>
            <p:ph type="title"/>
          </p:nvPr>
        </p:nvSpPr>
        <p:spPr>
          <a:xfrm>
            <a:off x="284175" y="285750"/>
            <a:ext cx="8791200" cy="637097"/>
          </a:xfrm>
          <a:prstGeom prst="rect">
            <a:avLst/>
          </a:prstGeom>
        </p:spPr>
        <p:txBody>
          <a:bodyPr spcFirstLastPara="1" wrap="square" lIns="0" tIns="0" rIns="91425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dirty="0">
                <a:solidFill>
                  <a:srgbClr val="07376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Year 2 (2026/27): Projected Income &amp; Costs</a:t>
            </a:r>
            <a:endParaRPr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73" name="Google Shape;773;p86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19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010" name="IncomeTable"/>
          <p:cNvGraphicFramePr/>
          <p:nvPr>
            <p:extLst>
              <p:ext uri="{D42A27DB-BD31-4B8C-83A1-F6EECF244321}">
                <p14:modId xmlns:p14="http://schemas.microsoft.com/office/powerpoint/2010/main" val="3435901163"/>
              </p:ext>
            </p:extLst>
          </p:nvPr>
        </p:nvGraphicFramePr>
        <p:xfrm>
          <a:off x="283464" y="1387030"/>
          <a:ext cx="3931920" cy="2148840"/>
        </p:xfrm>
        <a:graphic>
          <a:graphicData uri="http://schemas.openxmlformats.org/drawingml/2006/table">
            <a:tbl>
              <a:tblPr>
                <a:noFill/>
                <a:tableStyleId>{91FC930C-AD69-4306-99C2-FC923B9DA54C}</a:tableStyleId>
              </a:tblPr>
              <a:tblGrid>
                <a:gridCol w="2788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860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dirty="0">
                          <a:solidFill>
                            <a:srgbClr val="5A5A5A"/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Year 2 Income</a:t>
                      </a:r>
                    </a:p>
                  </a:txBody>
                  <a:tcPr marL="45700" marR="45700" marT="27400" marB="27400"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dirty="0">
                          <a:solidFill>
                            <a:srgbClr val="5A5A5A"/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Amount</a:t>
                      </a:r>
                    </a:p>
                  </a:txBody>
                  <a:tcPr marL="45700" marR="45700" marT="27400" marB="27400"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860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0" dirty="0">
                          <a:solidFill>
                            <a:srgbClr val="5A5A5A"/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Membership donations</a:t>
                      </a:r>
                    </a:p>
                  </a:txBody>
                  <a:tcPr marL="45700" marR="45700" marT="27400" marB="27400"/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0" dirty="0">
                          <a:solidFill>
                            <a:srgbClr val="5A5A5A"/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£2,000</a:t>
                      </a:r>
                    </a:p>
                  </a:txBody>
                  <a:tcPr marL="45700" marR="45700" marT="27400" marB="274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860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0" dirty="0">
                          <a:solidFill>
                            <a:srgbClr val="5A5A5A"/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Poundbury Good Things </a:t>
                      </a:r>
                    </a:p>
                  </a:txBody>
                  <a:tcPr marL="45700" marR="45700" marT="27400" marB="27400"/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0" dirty="0">
                          <a:solidFill>
                            <a:srgbClr val="5A5A5A"/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£6,000</a:t>
                      </a:r>
                    </a:p>
                  </a:txBody>
                  <a:tcPr marL="45700" marR="45700" marT="27400" marB="274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860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0" dirty="0">
                          <a:solidFill>
                            <a:srgbClr val="5A5A5A"/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Business sponsorship (comms)</a:t>
                      </a:r>
                    </a:p>
                  </a:txBody>
                  <a:tcPr marL="45700" marR="45700" marT="27400" marB="27400"/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0" dirty="0">
                          <a:solidFill>
                            <a:srgbClr val="5A5A5A"/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£4,000</a:t>
                      </a:r>
                    </a:p>
                  </a:txBody>
                  <a:tcPr marL="45700" marR="45700" marT="27400" marB="274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60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0" dirty="0">
                          <a:solidFill>
                            <a:srgbClr val="5A5A5A"/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Community donations</a:t>
                      </a:r>
                    </a:p>
                  </a:txBody>
                  <a:tcPr marL="45700" marR="45700" marT="27400" marB="27400"/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0" dirty="0">
                          <a:solidFill>
                            <a:srgbClr val="5A5A5A"/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£1,200</a:t>
                      </a:r>
                    </a:p>
                  </a:txBody>
                  <a:tcPr marL="45700" marR="45700" marT="27400" marB="274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860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0" dirty="0">
                          <a:solidFill>
                            <a:srgbClr val="5A5A5A"/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Photography competition (self-funded)</a:t>
                      </a:r>
                    </a:p>
                  </a:txBody>
                  <a:tcPr marL="45700" marR="45700" marT="27400" marB="27400"/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0" dirty="0">
                          <a:solidFill>
                            <a:srgbClr val="5A5A5A"/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£1,000</a:t>
                      </a:r>
                    </a:p>
                  </a:txBody>
                  <a:tcPr marL="45700" marR="45700" marT="27400" marB="2740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860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0" dirty="0">
                          <a:solidFill>
                            <a:srgbClr val="5A5A5A"/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Noticeboards</a:t>
                      </a:r>
                    </a:p>
                  </a:txBody>
                  <a:tcPr marL="45700" marR="45700" marT="27400" marB="27400"/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0" dirty="0">
                          <a:solidFill>
                            <a:srgbClr val="5A5A5A"/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£800</a:t>
                      </a:r>
                    </a:p>
                  </a:txBody>
                  <a:tcPr marL="45700" marR="45700" marT="27400" marB="2740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860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dirty="0">
                          <a:solidFill>
                            <a:srgbClr val="5A5A5A"/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TOTAL</a:t>
                      </a:r>
                    </a:p>
                  </a:txBody>
                  <a:tcPr marL="45700" marR="45700" marT="27400" marB="27400"/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dirty="0">
                          <a:solidFill>
                            <a:srgbClr val="5A5A5A"/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£14,000</a:t>
                      </a:r>
                    </a:p>
                  </a:txBody>
                  <a:tcPr marL="45700" marR="45700" marT="27400" marB="2740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2011" name="ExpenditureTable"/>
          <p:cNvGraphicFramePr/>
          <p:nvPr>
            <p:extLst>
              <p:ext uri="{D42A27DB-BD31-4B8C-83A1-F6EECF244321}">
                <p14:modId xmlns:p14="http://schemas.microsoft.com/office/powerpoint/2010/main" val="3763238898"/>
              </p:ext>
            </p:extLst>
          </p:nvPr>
        </p:nvGraphicFramePr>
        <p:xfrm>
          <a:off x="4352544" y="1387030"/>
          <a:ext cx="4069080" cy="2148840"/>
        </p:xfrm>
        <a:graphic>
          <a:graphicData uri="http://schemas.openxmlformats.org/drawingml/2006/table">
            <a:tbl>
              <a:tblPr>
                <a:noFill/>
                <a:tableStyleId>{91FC930C-AD69-4306-99C2-FC923B9DA54C}</a:tableStyleId>
              </a:tblPr>
              <a:tblGrid>
                <a:gridCol w="2926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876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dirty="0">
                          <a:solidFill>
                            <a:srgbClr val="5A5A5A"/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Year 2 Costs</a:t>
                      </a:r>
                    </a:p>
                  </a:txBody>
                  <a:tcPr marL="45700" marR="45700" marT="27400" marB="27400"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dirty="0">
                          <a:solidFill>
                            <a:srgbClr val="5A5A5A"/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Amount</a:t>
                      </a:r>
                    </a:p>
                  </a:txBody>
                  <a:tcPr marL="45700" marR="45700" marT="27400" marB="27400"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876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0" dirty="0">
                          <a:solidFill>
                            <a:srgbClr val="5A5A5A"/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Cost of sales (Good Things stock, net)</a:t>
                      </a:r>
                    </a:p>
                  </a:txBody>
                  <a:tcPr marL="45700" marR="45700" marT="27400" marB="27400"/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0" dirty="0">
                          <a:solidFill>
                            <a:srgbClr val="5A5A5A"/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£4,000</a:t>
                      </a:r>
                    </a:p>
                  </a:txBody>
                  <a:tcPr marL="45700" marR="45700" marT="27400" marB="274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876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0" dirty="0">
                          <a:solidFill>
                            <a:srgbClr val="5A5A5A"/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Communications &amp; website</a:t>
                      </a:r>
                    </a:p>
                  </a:txBody>
                  <a:tcPr marL="45700" marR="45700" marT="27400" marB="27400"/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0" dirty="0">
                          <a:solidFill>
                            <a:srgbClr val="5A5A5A"/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£2,000</a:t>
                      </a:r>
                    </a:p>
                  </a:txBody>
                  <a:tcPr marL="45700" marR="45700" marT="27400" marB="274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876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0" dirty="0">
                          <a:solidFill>
                            <a:srgbClr val="5A5A5A"/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Hall rent &amp; meetings</a:t>
                      </a:r>
                    </a:p>
                  </a:txBody>
                  <a:tcPr marL="45700" marR="45700" marT="27400" marB="27400"/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0" dirty="0">
                          <a:solidFill>
                            <a:srgbClr val="5A5A5A"/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£500</a:t>
                      </a:r>
                    </a:p>
                  </a:txBody>
                  <a:tcPr marL="45700" marR="45700" marT="27400" marB="274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876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0" dirty="0">
                          <a:solidFill>
                            <a:srgbClr val="5A5A5A"/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Insurance, repairs &amp; other admin</a:t>
                      </a:r>
                    </a:p>
                  </a:txBody>
                  <a:tcPr marL="45700" marR="45700" marT="27400" marB="27400"/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0" dirty="0">
                          <a:solidFill>
                            <a:srgbClr val="5A5A5A"/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£1,200</a:t>
                      </a:r>
                    </a:p>
                  </a:txBody>
                  <a:tcPr marL="45700" marR="45700" marT="27400" marB="274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876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0" dirty="0">
                          <a:solidFill>
                            <a:srgbClr val="5A5A5A"/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Events</a:t>
                      </a:r>
                    </a:p>
                  </a:txBody>
                  <a:tcPr marL="45700" marR="45700" marT="27400" marB="27400"/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0" dirty="0">
                          <a:solidFill>
                            <a:srgbClr val="5A5A5A"/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£1000</a:t>
                      </a:r>
                    </a:p>
                  </a:txBody>
                  <a:tcPr marL="45700" marR="45700" marT="27400" marB="2740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876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0" dirty="0">
                          <a:solidFill>
                            <a:srgbClr val="5A5A5A"/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Accountancy &amp; bank fees</a:t>
                      </a:r>
                    </a:p>
                  </a:txBody>
                  <a:tcPr marL="45700" marR="45700" marT="27400" marB="27400"/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0" dirty="0">
                          <a:solidFill>
                            <a:srgbClr val="5A5A5A"/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£1,000</a:t>
                      </a:r>
                    </a:p>
                  </a:txBody>
                  <a:tcPr marL="45700" marR="45700" marT="27400" marB="2740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876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0" dirty="0">
                          <a:solidFill>
                            <a:srgbClr val="5A5A5A"/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Depreciation</a:t>
                      </a:r>
                    </a:p>
                  </a:txBody>
                  <a:tcPr marL="45700" marR="45700" marT="27400" marB="27400"/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0" dirty="0">
                          <a:solidFill>
                            <a:srgbClr val="5A5A5A"/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£600</a:t>
                      </a:r>
                    </a:p>
                  </a:txBody>
                  <a:tcPr marL="45700" marR="45700" marT="27400" marB="2740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876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dirty="0">
                          <a:solidFill>
                            <a:srgbClr val="5A5A5A"/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TOTAL</a:t>
                      </a:r>
                    </a:p>
                  </a:txBody>
                  <a:tcPr marL="45700" marR="45700" marT="27400" marB="27400"/>
                </a:tc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 dirty="0">
                          <a:solidFill>
                            <a:srgbClr val="5A5A5A"/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£11,700</a:t>
                      </a:r>
                    </a:p>
                  </a:txBody>
                  <a:tcPr marL="45700" marR="45700" marT="27400" marB="2740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012" name="Footnote"/>
          <p:cNvSpPr txBox="1"/>
          <p:nvPr/>
        </p:nvSpPr>
        <p:spPr>
          <a:xfrm>
            <a:off x="283464" y="4187952"/>
            <a:ext cx="8577072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7400" rIns="45700" bIns="274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" sz="900" b="0" dirty="0">
              <a:solidFill>
                <a:srgbClr val="5A5A5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BA48EEE-2E8C-6BFB-F93C-24675F64F8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0952" y="4342874"/>
            <a:ext cx="1066801" cy="711201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90"/>
          <p:cNvSpPr txBox="1">
            <a:spLocks noGrp="1"/>
          </p:cNvSpPr>
          <p:nvPr>
            <p:ph type="title"/>
          </p:nvPr>
        </p:nvSpPr>
        <p:spPr>
          <a:xfrm>
            <a:off x="287600" y="228375"/>
            <a:ext cx="8791200" cy="1132618"/>
          </a:xfrm>
          <a:prstGeom prst="rect">
            <a:avLst/>
          </a:prstGeom>
        </p:spPr>
        <p:txBody>
          <a:bodyPr spcFirstLastPara="1" wrap="square" lIns="0" tIns="0" rIns="91425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dirty="0">
                <a:solidFill>
                  <a:srgbClr val="073763"/>
                </a:solidFill>
              </a:rPr>
              <a:t>AGM formal business: </a:t>
            </a:r>
            <a:endParaRPr sz="3600" b="1" dirty="0">
              <a:solidFill>
                <a:srgbClr val="073763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i="1" dirty="0">
                <a:solidFill>
                  <a:srgbClr val="073763"/>
                </a:solidFill>
              </a:rPr>
              <a:t>CIC Community Interest Summary Year 1</a:t>
            </a:r>
            <a:endParaRPr sz="4400" i="1" dirty="0"/>
          </a:p>
        </p:txBody>
      </p:sp>
      <p:sp>
        <p:nvSpPr>
          <p:cNvPr id="818" name="Google Shape;818;p90"/>
          <p:cNvSpPr txBox="1">
            <a:spLocks noGrp="1"/>
          </p:cNvSpPr>
          <p:nvPr>
            <p:ph type="body" idx="1"/>
          </p:nvPr>
        </p:nvSpPr>
        <p:spPr>
          <a:xfrm>
            <a:off x="222338" y="1540740"/>
            <a:ext cx="4075200" cy="258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" sz="15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Filed with Companies House</a:t>
            </a:r>
            <a:endParaRPr sz="1500" b="1" dirty="0">
              <a:solidFill>
                <a:schemeClr val="tx2">
                  <a:lumMod val="90000"/>
                  <a:lumOff val="10000"/>
                </a:schemeClr>
              </a:solidFill>
              <a:latin typeface="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sz="1500" b="1" i="1" dirty="0">
              <a:solidFill>
                <a:schemeClr val="tx2">
                  <a:lumMod val="90000"/>
                  <a:lumOff val="10000"/>
                </a:schemeClr>
              </a:solidFill>
              <a:latin typeface="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" sz="1500" b="1" i="1" dirty="0">
                <a:solidFill>
                  <a:schemeClr val="tx2">
                    <a:lumMod val="90000"/>
                    <a:lumOff val="1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All activities of the Community Association of Poundbury CIC are for the benefit of the community of Poundbury—residents, </a:t>
            </a:r>
            <a:r>
              <a:rPr lang="en" sz="1500" b="1" i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workers,volunteers</a:t>
            </a:r>
            <a:r>
              <a:rPr lang="en" sz="1500" b="1" i="1" dirty="0">
                <a:solidFill>
                  <a:schemeClr val="tx2">
                    <a:lumMod val="90000"/>
                    <a:lumOff val="1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 and businesses—and no surplus is distributed to members or directors</a:t>
            </a:r>
            <a:endParaRPr sz="3200" i="1" dirty="0">
              <a:solidFill>
                <a:schemeClr val="tx2">
                  <a:lumMod val="90000"/>
                  <a:lumOff val="10000"/>
                </a:schemeClr>
              </a:solidFill>
              <a:latin typeface=""/>
              <a:ea typeface="Instrument Sans SemiBold"/>
              <a:cs typeface="Instrument Sans SemiBold"/>
              <a:sym typeface="Instrument Sans SemiBold"/>
            </a:endParaRP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sz="3300" i="1" dirty="0">
              <a:solidFill>
                <a:schemeClr val="tx2">
                  <a:lumMod val="90000"/>
                  <a:lumOff val="10000"/>
                </a:schemeClr>
              </a:solidFill>
              <a:latin typeface=""/>
              <a:ea typeface="Instrument Sans SemiBold"/>
              <a:cs typeface="Instrument Sans SemiBold"/>
              <a:sym typeface="Instrument Sans SemiBold"/>
            </a:endParaRPr>
          </a:p>
          <a:p>
            <a:pPr marL="0" lvl="0" indent="0" algn="l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sz="2700" b="1" dirty="0">
              <a:solidFill>
                <a:schemeClr val="tx2">
                  <a:lumMod val="90000"/>
                  <a:lumOff val="10000"/>
                </a:schemeClr>
              </a:solidFill>
              <a:latin typeface="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tx2">
                  <a:lumMod val="90000"/>
                  <a:lumOff val="10000"/>
                </a:schemeClr>
              </a:solidFill>
              <a:latin typeface=""/>
            </a:endParaRPr>
          </a:p>
        </p:txBody>
      </p:sp>
      <p:sp>
        <p:nvSpPr>
          <p:cNvPr id="815" name="Google Shape;815;p9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20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9" name="Google Shape;819;p90"/>
          <p:cNvSpPr txBox="1"/>
          <p:nvPr/>
        </p:nvSpPr>
        <p:spPr>
          <a:xfrm>
            <a:off x="4201484" y="1393892"/>
            <a:ext cx="4465800" cy="30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75000"/>
              <a:buNone/>
            </a:pPr>
            <a:r>
              <a:rPr lang="en" sz="14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How the community benefited:</a:t>
            </a:r>
            <a:endParaRPr sz="1400" b="1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75000"/>
              <a:buFont typeface="Calibri"/>
              <a:buChar char="●"/>
            </a:pPr>
            <a:r>
              <a:rPr lang="en" sz="14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Communications and information</a:t>
            </a:r>
            <a:endParaRPr sz="1400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75000"/>
              <a:buFont typeface="Calibri"/>
              <a:buChar char="●"/>
            </a:pPr>
            <a:r>
              <a:rPr lang="en" sz="14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PGT: collaborated with 4 local artists and makers, profits to community causes</a:t>
            </a:r>
            <a:endParaRPr sz="1400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75000"/>
              <a:buFont typeface="Calibri"/>
              <a:buChar char="●"/>
            </a:pPr>
            <a:r>
              <a:rPr lang="en" sz="14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Community donation to support youth and community </a:t>
            </a:r>
            <a:r>
              <a:rPr lang="en" sz="1400" dirty="0" err="1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programmes</a:t>
            </a:r>
            <a:r>
              <a:rPr lang="en" sz="14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: £1000</a:t>
            </a:r>
            <a:endParaRPr sz="1400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75000"/>
              <a:buFont typeface="Calibri"/>
              <a:buChar char="●"/>
            </a:pPr>
            <a:r>
              <a:rPr lang="en" sz="14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Doggy bag dispensers and litter picker support</a:t>
            </a:r>
            <a:endParaRPr sz="1400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75000"/>
              <a:buFont typeface="Calibri"/>
              <a:buChar char="●"/>
            </a:pPr>
            <a:r>
              <a:rPr lang="en" sz="14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Stakeholder Q&amp;A: giving the community a voice with decision-makers</a:t>
            </a:r>
            <a:endParaRPr sz="1400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75000"/>
              <a:buFont typeface="Calibri"/>
              <a:buChar char="●"/>
            </a:pPr>
            <a:r>
              <a:rPr lang="en" sz="14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LPTYL: celebrating local talent and building community pride</a:t>
            </a:r>
            <a:endParaRPr sz="1400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75000"/>
              <a:buFont typeface="Calibri"/>
              <a:buChar char="●"/>
            </a:pPr>
            <a:r>
              <a:rPr lang="en" sz="14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16 membership benefits with local business</a:t>
            </a:r>
            <a:endParaRPr sz="1400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75000"/>
              <a:buNone/>
            </a:pPr>
            <a:r>
              <a:rPr lang="en" sz="14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 </a:t>
            </a:r>
            <a:endParaRPr sz="1400" b="1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75000"/>
              <a:buNone/>
            </a:pPr>
            <a:endParaRPr sz="1400" b="1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75000"/>
              <a:buNone/>
            </a:pPr>
            <a:endParaRPr sz="1400" b="1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75000"/>
              <a:buNone/>
            </a:pPr>
            <a:r>
              <a:rPr lang="en" sz="14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 </a:t>
            </a:r>
            <a:endParaRPr sz="1400" b="1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8864E9B-41C1-D9D9-3D82-02AFAA0D72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0952" y="4342874"/>
            <a:ext cx="1066801" cy="711201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p89"/>
          <p:cNvSpPr txBox="1">
            <a:spLocks noGrp="1"/>
          </p:cNvSpPr>
          <p:nvPr>
            <p:ph type="title"/>
          </p:nvPr>
        </p:nvSpPr>
        <p:spPr>
          <a:xfrm>
            <a:off x="287600" y="228375"/>
            <a:ext cx="8791200" cy="637097"/>
          </a:xfrm>
          <a:prstGeom prst="rect">
            <a:avLst/>
          </a:prstGeom>
        </p:spPr>
        <p:txBody>
          <a:bodyPr spcFirstLastPara="1" wrap="square" lIns="0" tIns="0" rIns="91425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dirty="0">
                <a:solidFill>
                  <a:srgbClr val="073763"/>
                </a:solidFill>
              </a:rPr>
              <a:t>Membership donations</a:t>
            </a:r>
            <a:endParaRPr sz="3600" dirty="0"/>
          </a:p>
        </p:txBody>
      </p:sp>
      <p:sp>
        <p:nvSpPr>
          <p:cNvPr id="809" name="Google Shape;809;p89"/>
          <p:cNvSpPr txBox="1">
            <a:spLocks noGrp="1"/>
          </p:cNvSpPr>
          <p:nvPr>
            <p:ph type="body" idx="1"/>
          </p:nvPr>
        </p:nvSpPr>
        <p:spPr>
          <a:xfrm>
            <a:off x="222620" y="938779"/>
            <a:ext cx="4075200" cy="16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175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buSzPts val="1400"/>
              <a:buFont typeface="Calibri"/>
              <a:buChar char="●"/>
            </a:pPr>
            <a:r>
              <a:rPr lang="en" sz="14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Membership remains free, and donations voluntary</a:t>
            </a:r>
            <a:endParaRPr sz="1400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/>
              <a:sym typeface="Calibri"/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buSzPts val="1400"/>
              <a:buFont typeface="Calibri"/>
              <a:buChar char="●"/>
            </a:pPr>
            <a:r>
              <a:rPr lang="en" sz="14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Plastic membership cards mean annual renewals not necessary</a:t>
            </a:r>
            <a:endParaRPr sz="1400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/>
              <a:sym typeface="Calibri"/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buSzPts val="1400"/>
              <a:buFont typeface="Calibri"/>
              <a:buChar char="●"/>
            </a:pPr>
            <a:r>
              <a:rPr lang="en" sz="14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Membership donations go towards running costs, including website, newsletter, and events</a:t>
            </a:r>
            <a:endParaRPr sz="3400" dirty="0">
              <a:solidFill>
                <a:schemeClr val="bg2">
                  <a:lumMod val="50000"/>
                </a:schemeClr>
              </a:solidFill>
              <a:latin typeface=""/>
              <a:ea typeface="Instrument Sans SemiBold"/>
              <a:cs typeface="Instrument Sans SemiBold"/>
              <a:sym typeface="Instrument Sans SemiBold"/>
            </a:endParaRPr>
          </a:p>
          <a:p>
            <a:pPr marL="0" lvl="0" indent="0" algn="l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buSzPts val="4800"/>
              <a:buFont typeface="Arial"/>
              <a:buNone/>
            </a:pPr>
            <a:endParaRPr sz="2700" b="1" dirty="0">
              <a:solidFill>
                <a:schemeClr val="bg2">
                  <a:lumMod val="50000"/>
                </a:schemeClr>
              </a:solidFill>
              <a:latin typeface="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bg2">
                  <a:lumMod val="25000"/>
                </a:schemeClr>
              </a:buClr>
              <a:buNone/>
            </a:pPr>
            <a:endParaRPr dirty="0">
              <a:solidFill>
                <a:schemeClr val="bg2">
                  <a:lumMod val="50000"/>
                </a:schemeClr>
              </a:solidFill>
              <a:latin typeface=""/>
            </a:endParaRPr>
          </a:p>
        </p:txBody>
      </p:sp>
      <p:sp>
        <p:nvSpPr>
          <p:cNvPr id="804" name="Google Shape;804;p89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21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807" name="Google Shape;807;p89"/>
          <p:cNvGraphicFramePr/>
          <p:nvPr>
            <p:extLst>
              <p:ext uri="{D42A27DB-BD31-4B8C-83A1-F6EECF244321}">
                <p14:modId xmlns:p14="http://schemas.microsoft.com/office/powerpoint/2010/main" val="2174272785"/>
              </p:ext>
            </p:extLst>
          </p:nvPr>
        </p:nvGraphicFramePr>
        <p:xfrm>
          <a:off x="4492825" y="1067362"/>
          <a:ext cx="4123350" cy="2103090"/>
        </p:xfrm>
        <a:graphic>
          <a:graphicData uri="http://schemas.openxmlformats.org/drawingml/2006/table">
            <a:tbl>
              <a:tblPr>
                <a:noFill/>
                <a:tableStyleId>{91FC930C-AD69-4306-99C2-FC923B9DA54C}</a:tableStyleId>
              </a:tblPr>
              <a:tblGrid>
                <a:gridCol w="1374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4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4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Quarter Joined</a:t>
                      </a:r>
                      <a:endParaRPr sz="1300" b="1" dirty="0">
                        <a:solidFill>
                          <a:schemeClr val="bg2">
                            <a:lumMod val="50000"/>
                          </a:schemeClr>
                        </a:solidFill>
                        <a:latin typeface="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>
                          <a:solidFill>
                            <a:schemeClr val="bg2">
                              <a:lumMod val="50000"/>
                            </a:schemeClr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Joiner Class</a:t>
                      </a:r>
                      <a:endParaRPr sz="1300" b="1">
                        <a:solidFill>
                          <a:schemeClr val="bg2">
                            <a:lumMod val="50000"/>
                          </a:schemeClr>
                        </a:solidFill>
                        <a:latin typeface="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b="1">
                          <a:solidFill>
                            <a:schemeClr val="bg2">
                              <a:lumMod val="50000"/>
                            </a:schemeClr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Outreach Month</a:t>
                      </a:r>
                      <a:endParaRPr sz="1300" b="1">
                        <a:solidFill>
                          <a:schemeClr val="bg2">
                            <a:lumMod val="50000"/>
                          </a:schemeClr>
                        </a:solidFill>
                        <a:latin typeface="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chemeClr val="bg2">
                              <a:lumMod val="50000"/>
                            </a:schemeClr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Q2 2025</a:t>
                      </a:r>
                      <a:endParaRPr sz="1300">
                        <a:solidFill>
                          <a:schemeClr val="bg2">
                            <a:lumMod val="50000"/>
                          </a:schemeClr>
                        </a:solidFill>
                        <a:latin typeface="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Spring joiners</a:t>
                      </a:r>
                      <a:endParaRPr sz="1300" dirty="0">
                        <a:solidFill>
                          <a:schemeClr val="bg2">
                            <a:lumMod val="50000"/>
                          </a:schemeClr>
                        </a:solidFill>
                        <a:latin typeface="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chemeClr val="bg2">
                              <a:lumMod val="50000"/>
                            </a:schemeClr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June 2026</a:t>
                      </a:r>
                      <a:endParaRPr sz="1300">
                        <a:solidFill>
                          <a:schemeClr val="bg2">
                            <a:lumMod val="50000"/>
                          </a:schemeClr>
                        </a:solidFill>
                        <a:latin typeface="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Q3 2025</a:t>
                      </a:r>
                      <a:endParaRPr sz="1300" dirty="0">
                        <a:solidFill>
                          <a:schemeClr val="bg2">
                            <a:lumMod val="50000"/>
                          </a:schemeClr>
                        </a:solidFill>
                        <a:latin typeface="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Summer joiners</a:t>
                      </a:r>
                      <a:endParaRPr sz="1300" dirty="0">
                        <a:solidFill>
                          <a:schemeClr val="bg2">
                            <a:lumMod val="50000"/>
                          </a:schemeClr>
                        </a:solidFill>
                        <a:latin typeface="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Sept 2026</a:t>
                      </a:r>
                      <a:endParaRPr sz="1300" dirty="0">
                        <a:solidFill>
                          <a:schemeClr val="bg2">
                            <a:lumMod val="50000"/>
                          </a:schemeClr>
                        </a:solidFill>
                        <a:latin typeface="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Q4 2025</a:t>
                      </a:r>
                      <a:endParaRPr sz="1300" dirty="0">
                        <a:solidFill>
                          <a:schemeClr val="bg2">
                            <a:lumMod val="50000"/>
                          </a:schemeClr>
                        </a:solidFill>
                        <a:latin typeface="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solidFill>
                            <a:schemeClr val="bg2">
                              <a:lumMod val="50000"/>
                            </a:schemeClr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Autumn joiners</a:t>
                      </a:r>
                      <a:endParaRPr sz="1300">
                        <a:solidFill>
                          <a:schemeClr val="bg2">
                            <a:lumMod val="50000"/>
                          </a:schemeClr>
                        </a:solidFill>
                        <a:latin typeface="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Dec 2026</a:t>
                      </a:r>
                      <a:endParaRPr sz="1300" dirty="0">
                        <a:solidFill>
                          <a:schemeClr val="bg2">
                            <a:lumMod val="50000"/>
                          </a:schemeClr>
                        </a:solidFill>
                        <a:latin typeface="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Q1 2026</a:t>
                      </a:r>
                      <a:endParaRPr sz="1300" dirty="0">
                        <a:solidFill>
                          <a:schemeClr val="bg2">
                            <a:lumMod val="50000"/>
                          </a:schemeClr>
                        </a:solidFill>
                        <a:latin typeface="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Winter joiners</a:t>
                      </a:r>
                      <a:endParaRPr sz="1300" dirty="0">
                        <a:solidFill>
                          <a:schemeClr val="bg2">
                            <a:lumMod val="50000"/>
                          </a:schemeClr>
                        </a:solidFill>
                        <a:latin typeface="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"/>
                          <a:ea typeface="Calibri"/>
                          <a:cs typeface="Calibri"/>
                          <a:sym typeface="Calibri"/>
                        </a:rPr>
                        <a:t>Mar 2027</a:t>
                      </a:r>
                      <a:endParaRPr sz="1300" dirty="0">
                        <a:solidFill>
                          <a:schemeClr val="bg2">
                            <a:lumMod val="50000"/>
                          </a:schemeClr>
                        </a:solidFill>
                        <a:latin typeface="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08" name="Google Shape;808;p89"/>
          <p:cNvSpPr txBox="1"/>
          <p:nvPr/>
        </p:nvSpPr>
        <p:spPr>
          <a:xfrm>
            <a:off x="4492825" y="3094624"/>
            <a:ext cx="4075200" cy="8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Two easy ways to donate:</a:t>
            </a:r>
            <a:endParaRPr sz="1300" b="1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/>
              <a:sym typeface="Calibri"/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BACS bank transfer</a:t>
            </a: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PayPal</a:t>
            </a:r>
            <a:endParaRPr sz="1000" dirty="0">
              <a:solidFill>
                <a:schemeClr val="bg2">
                  <a:lumMod val="50000"/>
                </a:schemeClr>
              </a:solidFill>
              <a:latin typeface=""/>
              <a:ea typeface="Instrument Sans"/>
              <a:cs typeface="Instrument Sans"/>
              <a:sym typeface="Instrument Sans"/>
            </a:endParaRPr>
          </a:p>
        </p:txBody>
      </p:sp>
      <p:pic>
        <p:nvPicPr>
          <p:cNvPr id="810" name="Google Shape;810;p89" title="IMG_6739 2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1155305" y="2758305"/>
            <a:ext cx="1649375" cy="23220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9B8C1E4-6740-3E49-0CF9-F22E469AB7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0952" y="4342874"/>
            <a:ext cx="1066801" cy="711201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4" name="Google Shape;824;p91"/>
          <p:cNvGrpSpPr/>
          <p:nvPr/>
        </p:nvGrpSpPr>
        <p:grpSpPr>
          <a:xfrm>
            <a:off x="0" y="7493150"/>
            <a:ext cx="9143800" cy="3365350"/>
            <a:chOff x="0" y="1625750"/>
            <a:chExt cx="9143800" cy="3365350"/>
          </a:xfrm>
        </p:grpSpPr>
        <p:sp>
          <p:nvSpPr>
            <p:cNvPr id="825" name="Google Shape;825;p91"/>
            <p:cNvSpPr/>
            <p:nvPr/>
          </p:nvSpPr>
          <p:spPr>
            <a:xfrm>
              <a:off x="8157700" y="1625750"/>
              <a:ext cx="986100" cy="33651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Instrument Sans"/>
                <a:ea typeface="Instrument Sans"/>
                <a:cs typeface="Instrument Sans"/>
                <a:sym typeface="Instrument Sans"/>
              </a:endParaRPr>
            </a:p>
          </p:txBody>
        </p:sp>
        <p:sp>
          <p:nvSpPr>
            <p:cNvPr id="826" name="Google Shape;826;p91"/>
            <p:cNvSpPr/>
            <p:nvPr/>
          </p:nvSpPr>
          <p:spPr>
            <a:xfrm>
              <a:off x="0" y="1625875"/>
              <a:ext cx="986100" cy="3365100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Instrument Sans"/>
                <a:ea typeface="Instrument Sans"/>
                <a:cs typeface="Instrument Sans"/>
                <a:sym typeface="Instrument Sans"/>
              </a:endParaRPr>
            </a:p>
          </p:txBody>
        </p:sp>
        <p:pic>
          <p:nvPicPr>
            <p:cNvPr id="827" name="Google Shape;827;p91"/>
            <p:cNvPicPr preferRelativeResize="0"/>
            <p:nvPr/>
          </p:nvPicPr>
          <p:blipFill rotWithShape="1">
            <a:blip r:embed="rId3">
              <a:alphaModFix/>
            </a:blip>
            <a:srcRect l="-620" r="619"/>
            <a:stretch/>
          </p:blipFill>
          <p:spPr>
            <a:xfrm>
              <a:off x="814525" y="1625875"/>
              <a:ext cx="7469725" cy="33652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28" name="Google Shape;828;p91"/>
          <p:cNvSpPr txBox="1">
            <a:spLocks noGrp="1"/>
          </p:cNvSpPr>
          <p:nvPr>
            <p:ph type="title"/>
          </p:nvPr>
        </p:nvSpPr>
        <p:spPr>
          <a:xfrm>
            <a:off x="311700" y="280499"/>
            <a:ext cx="8793900" cy="637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3600" b="1" dirty="0">
                <a:solidFill>
                  <a:srgbClr val="073763"/>
                </a:solidFill>
              </a:rPr>
              <a:t>New Treasurer: Melanie-Kate Fowler</a:t>
            </a:r>
            <a:endParaRPr sz="3600" dirty="0">
              <a:solidFill>
                <a:srgbClr val="073763"/>
              </a:solidFill>
            </a:endParaRPr>
          </a:p>
        </p:txBody>
      </p:sp>
      <p:sp>
        <p:nvSpPr>
          <p:cNvPr id="829" name="Google Shape;829;p91"/>
          <p:cNvSpPr txBox="1">
            <a:spLocks noGrp="1"/>
          </p:cNvSpPr>
          <p:nvPr>
            <p:ph type="body" idx="1"/>
          </p:nvPr>
        </p:nvSpPr>
        <p:spPr>
          <a:xfrm>
            <a:off x="338375" y="1097279"/>
            <a:ext cx="4003200" cy="3449795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rgbClr val="0D444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600"/>
              </a:spcBef>
              <a:spcAft>
                <a:spcPts val="0"/>
              </a:spcAft>
              <a:buFont typeface="Arial"/>
              <a:buChar char="●"/>
            </a:pPr>
            <a:r>
              <a:rPr lang="en-US" sz="1300" dirty="0">
                <a:solidFill>
                  <a:srgbClr val="5A5A5A"/>
                </a:solidFill>
                <a:latin typeface="Calibri"/>
              </a:rPr>
              <a:t>Lives in Poundbury with her family, running her own bookkeeping and virtual assistant business</a:t>
            </a:r>
          </a:p>
          <a:p>
            <a:pPr marL="285750" lvl="0" indent="-285750" algn="l" rtl="0">
              <a:spcBef>
                <a:spcPts val="600"/>
              </a:spcBef>
              <a:spcAft>
                <a:spcPts val="0"/>
              </a:spcAft>
              <a:buFont typeface="Arial"/>
              <a:buChar char="●"/>
            </a:pPr>
            <a:r>
              <a:rPr lang="en-US" sz="1300" dirty="0">
                <a:solidFill>
                  <a:srgbClr val="5A5A5A"/>
                </a:solidFill>
                <a:latin typeface="Calibri"/>
              </a:rPr>
              <a:t>Over 25 years' finance and governance experience, including as a Finance Director &amp; Company Secretary, with hands-on knowledge of Companies House and HMRC compliance</a:t>
            </a:r>
          </a:p>
          <a:p>
            <a:pPr marL="285750" lvl="0" indent="-285750" algn="l" rtl="0">
              <a:spcBef>
                <a:spcPts val="600"/>
              </a:spcBef>
              <a:spcAft>
                <a:spcPts val="0"/>
              </a:spcAft>
              <a:buFont typeface="Arial"/>
              <a:buChar char="●"/>
            </a:pPr>
            <a:r>
              <a:rPr lang="en-US" sz="1300" dirty="0">
                <a:solidFill>
                  <a:srgbClr val="5A5A5A"/>
                </a:solidFill>
                <a:latin typeface="Calibri"/>
              </a:rPr>
              <a:t>Previously Treasurer &amp; Secretary for a charity, bringing first-hand experience of the Treasurer role in a voluntary-sector setting</a:t>
            </a:r>
          </a:p>
          <a:p>
            <a:pPr marL="285750" lvl="0" indent="-285750" algn="l" rtl="0">
              <a:spcBef>
                <a:spcPts val="600"/>
              </a:spcBef>
              <a:spcAft>
                <a:spcPts val="0"/>
              </a:spcAft>
              <a:buFont typeface="Arial"/>
              <a:buChar char="●"/>
            </a:pPr>
            <a:r>
              <a:rPr lang="en-US" sz="1300" dirty="0">
                <a:solidFill>
                  <a:srgbClr val="5A5A5A"/>
                </a:solidFill>
                <a:latin typeface="Calibri"/>
              </a:rPr>
              <a:t>Currently studying social sciences, politics and public policy with the Open University</a:t>
            </a:r>
          </a:p>
          <a:p>
            <a:pPr marL="285750" lvl="0" indent="-285750" algn="l" rtl="0">
              <a:spcBef>
                <a:spcPts val="600"/>
              </a:spcBef>
              <a:spcAft>
                <a:spcPts val="0"/>
              </a:spcAft>
              <a:buFont typeface="Arial"/>
              <a:buChar char="●"/>
            </a:pPr>
            <a:r>
              <a:rPr lang="en-US" sz="1300" dirty="0">
                <a:solidFill>
                  <a:srgbClr val="5A5A5A"/>
                </a:solidFill>
                <a:latin typeface="Calibri"/>
              </a:rPr>
              <a:t>Passionate about community wellbeing, resilience and building strong, connected local communities — as a mum to children of varying ages, and someone keen to contribute more practically to the place she lives</a:t>
            </a:r>
          </a:p>
        </p:txBody>
      </p:sp>
      <p:sp>
        <p:nvSpPr>
          <p:cNvPr id="830" name="Google Shape;830;p91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  <p:sp>
        <p:nvSpPr>
          <p:cNvPr id="832" name="Google Shape;832;p91"/>
          <p:cNvSpPr txBox="1">
            <a:spLocks noGrp="1"/>
          </p:cNvSpPr>
          <p:nvPr>
            <p:ph type="body" idx="4294967295"/>
          </p:nvPr>
        </p:nvSpPr>
        <p:spPr>
          <a:xfrm>
            <a:off x="4786314" y="1096805"/>
            <a:ext cx="4135050" cy="3449795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1300" dirty="0">
                <a:solidFill>
                  <a:schemeClr val="bg2">
                    <a:lumMod val="50000"/>
                  </a:schemeClr>
                </a:solidFill>
                <a:latin typeface=""/>
              </a:rPr>
              <a:t>Oversees our day-to-day finances, including bookkeeping, bank reconciliation, and maintaining accurate financial records</a:t>
            </a:r>
          </a:p>
          <a:p>
            <a:pPr lvl="0"/>
            <a:r>
              <a:rPr lang="en-US" sz="1300" dirty="0">
                <a:solidFill>
                  <a:schemeClr val="bg2">
                    <a:lumMod val="50000"/>
                  </a:schemeClr>
                </a:solidFill>
                <a:latin typeface=""/>
              </a:rPr>
              <a:t>Prepares regular financial reports and budgets for the board, and presents accounts to members at General Meetings</a:t>
            </a:r>
          </a:p>
          <a:p>
            <a:pPr lvl="0"/>
            <a:r>
              <a:rPr lang="en-US" sz="1300" dirty="0">
                <a:solidFill>
                  <a:schemeClr val="bg2">
                    <a:lumMod val="50000"/>
                  </a:schemeClr>
                </a:solidFill>
                <a:latin typeface=""/>
              </a:rPr>
              <a:t>Ensures compliance with CIC reporting requirements, including statutory filings to Companies House and any relevant regulatory bodies</a:t>
            </a:r>
          </a:p>
          <a:p>
            <a:pPr lvl="0"/>
            <a:r>
              <a:rPr lang="en-US" sz="1300" dirty="0">
                <a:solidFill>
                  <a:schemeClr val="bg2">
                    <a:lumMod val="50000"/>
                  </a:schemeClr>
                </a:solidFill>
                <a:latin typeface=""/>
              </a:rPr>
              <a:t>Advises board on financial planning, helping guide decisions on spending, fundraising, and resource allocation</a:t>
            </a:r>
          </a:p>
        </p:txBody>
      </p:sp>
      <p:pic>
        <p:nvPicPr>
          <p:cNvPr id="831" name="Google Shape;831;p91" title="Logo with shadow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62517" y="4552399"/>
            <a:ext cx="1098301" cy="508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93"/>
          <p:cNvSpPr txBox="1">
            <a:spLocks noGrp="1"/>
          </p:cNvSpPr>
          <p:nvPr>
            <p:ph type="title"/>
          </p:nvPr>
        </p:nvSpPr>
        <p:spPr>
          <a:xfrm>
            <a:off x="251375" y="228375"/>
            <a:ext cx="8697416" cy="637097"/>
          </a:xfrm>
          <a:prstGeom prst="rect">
            <a:avLst/>
          </a:prstGeom>
        </p:spPr>
        <p:txBody>
          <a:bodyPr spcFirstLastPara="1" wrap="square" lIns="0" tIns="0" rIns="91425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3600" b="1" dirty="0">
                <a:solidFill>
                  <a:srgbClr val="073763"/>
                </a:solidFill>
              </a:rPr>
              <a:t>Team composition</a:t>
            </a:r>
            <a:endParaRPr sz="3600" b="1" dirty="0">
              <a:solidFill>
                <a:srgbClr val="073763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6326D60-7010-8797-AA9B-63F7026A22A7}"/>
              </a:ext>
            </a:extLst>
          </p:cNvPr>
          <p:cNvSpPr txBox="1"/>
          <p:nvPr/>
        </p:nvSpPr>
        <p:spPr>
          <a:xfrm>
            <a:off x="2266025" y="2389858"/>
            <a:ext cx="45853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dirty="0">
                <a:effectLst/>
              </a:rPr>
              <a:t> 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A20A96-2B6D-CE04-B643-E27D8100BB9A}"/>
              </a:ext>
            </a:extLst>
          </p:cNvPr>
          <p:cNvSpPr txBox="1"/>
          <p:nvPr/>
        </p:nvSpPr>
        <p:spPr>
          <a:xfrm>
            <a:off x="2266025" y="2389858"/>
            <a:ext cx="45853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dirty="0">
                <a:effectLst/>
              </a:rPr>
              <a:t> 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0BD9C9-5B92-0EBA-08F2-089AB57EBCEC}"/>
              </a:ext>
            </a:extLst>
          </p:cNvPr>
          <p:cNvSpPr txBox="1"/>
          <p:nvPr/>
        </p:nvSpPr>
        <p:spPr>
          <a:xfrm>
            <a:off x="2266025" y="2389858"/>
            <a:ext cx="45853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dirty="0">
                <a:effectLst/>
              </a:rPr>
              <a:t> 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0790DA5-766E-F966-482A-E03E2A5BDF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875" y="809827"/>
            <a:ext cx="6959596" cy="38987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D917AB6-BA91-5FF4-104C-9670DDD2A4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4019" y="3997351"/>
            <a:ext cx="1066801" cy="711201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p94"/>
          <p:cNvSpPr txBox="1">
            <a:spLocks noGrp="1"/>
          </p:cNvSpPr>
          <p:nvPr>
            <p:ph type="title"/>
          </p:nvPr>
        </p:nvSpPr>
        <p:spPr>
          <a:xfrm>
            <a:off x="311700" y="375749"/>
            <a:ext cx="8793900" cy="637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3600" b="1" dirty="0">
                <a:solidFill>
                  <a:srgbClr val="07376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need you to shape Poundbury’s future</a:t>
            </a:r>
            <a:endParaRPr sz="3600" dirty="0">
              <a:solidFill>
                <a:srgbClr val="07376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62" name="Google Shape;862;p94"/>
          <p:cNvSpPr txBox="1">
            <a:spLocks noGrp="1"/>
          </p:cNvSpPr>
          <p:nvPr>
            <p:ph type="body" idx="1"/>
          </p:nvPr>
        </p:nvSpPr>
        <p:spPr>
          <a:xfrm>
            <a:off x="311700" y="1047750"/>
            <a:ext cx="4749000" cy="37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75000"/>
              <a:buNone/>
            </a:pPr>
            <a:r>
              <a:rPr lang="en" sz="16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Volunteer status</a:t>
            </a:r>
            <a:endParaRPr sz="2000" dirty="0">
              <a:solidFill>
                <a:schemeClr val="bg2">
                  <a:lumMod val="50000"/>
                </a:schemeClr>
              </a:solidFill>
              <a:latin typeface=""/>
            </a:endParaRPr>
          </a:p>
          <a:p>
            <a:pPr marL="457200" marR="0" lvl="0" indent="-3143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75000"/>
              <a:buFont typeface="Calibri"/>
              <a:buChar char="●"/>
            </a:pPr>
            <a:r>
              <a:rPr lang="en" sz="12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30 active volunteers since establishment</a:t>
            </a:r>
            <a:endParaRPr sz="1200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/>
              <a:sym typeface="Calibri"/>
            </a:endParaRPr>
          </a:p>
          <a:p>
            <a:pPr marL="457200" marR="0" lvl="0" indent="-3143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75000"/>
              <a:buFont typeface="Calibri"/>
              <a:buChar char="●"/>
            </a:pPr>
            <a:r>
              <a:rPr lang="en" sz="12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4 volunteers passed to other local groups</a:t>
            </a:r>
            <a:endParaRPr sz="1200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/>
              <a:sym typeface="Calibri"/>
            </a:endParaRPr>
          </a:p>
          <a:p>
            <a:pPr marL="457200" marR="0" lvl="0" indent="-3143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75000"/>
              <a:buFont typeface="Calibri"/>
              <a:buChar char="●"/>
            </a:pPr>
            <a:r>
              <a:rPr lang="en" sz="12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12+ specialist skills now supporting our work</a:t>
            </a:r>
            <a:endParaRPr sz="1200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/>
              <a:sym typeface="Calibri"/>
            </a:endParaRPr>
          </a:p>
          <a:p>
            <a:pPr marL="457200" marR="0" lvl="0" indent="-3143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75000"/>
              <a:buFont typeface="Calibri"/>
              <a:buChar char="●"/>
            </a:pPr>
            <a:r>
              <a:rPr lang="en" sz="12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New volunteer policy</a:t>
            </a:r>
            <a:endParaRPr sz="1200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75000"/>
              <a:buNone/>
            </a:pPr>
            <a:endParaRPr sz="1200" b="1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75000"/>
              <a:buNone/>
            </a:pPr>
            <a:r>
              <a:rPr lang="en" sz="16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Volunteers needed for: </a:t>
            </a:r>
            <a:br>
              <a:rPr lang="en" sz="10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</a:br>
            <a:endParaRPr sz="1100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/>
              <a:sym typeface="Calibri"/>
            </a:endParaRPr>
          </a:p>
          <a:p>
            <a:pPr marL="457200" lvl="0" indent="-3143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75000"/>
              <a:buFont typeface="Calibri"/>
              <a:buChar char="●"/>
            </a:pPr>
            <a:r>
              <a:rPr lang="en" sz="12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Leadership roles: 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Good </a:t>
            </a:r>
            <a:r>
              <a:rPr lang="en-US" sz="1200" dirty="0" err="1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Neighbours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 Initiative</a:t>
            </a:r>
            <a:endParaRPr sz="1200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/>
              <a:sym typeface="Calibri"/>
            </a:endParaRPr>
          </a:p>
          <a:p>
            <a:pPr marL="457200" lvl="0" indent="-3143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75000"/>
              <a:buFont typeface="Calibri"/>
              <a:buChar char="●"/>
            </a:pPr>
            <a:r>
              <a:rPr lang="en" sz="12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Operations support: </a:t>
            </a:r>
            <a:r>
              <a:rPr lang="en" sz="12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digital comms, noticeboards, events, membership management</a:t>
            </a:r>
          </a:p>
          <a:p>
            <a:pPr marL="457200" lvl="0" indent="-3143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75000"/>
              <a:buFont typeface="Calibri"/>
              <a:buChar char="●"/>
            </a:pPr>
            <a:r>
              <a:rPr lang="en" sz="12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Oral history element </a:t>
            </a:r>
            <a:r>
              <a:rPr lang="en" sz="12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of Community Association History</a:t>
            </a:r>
            <a:endParaRPr sz="1200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/>
              <a:sym typeface="Calibri"/>
            </a:endParaRPr>
          </a:p>
        </p:txBody>
      </p:sp>
      <p:sp>
        <p:nvSpPr>
          <p:cNvPr id="863" name="Google Shape;863;p9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  <p:sp>
        <p:nvSpPr>
          <p:cNvPr id="865" name="Google Shape;865;p94"/>
          <p:cNvSpPr txBox="1"/>
          <p:nvPr/>
        </p:nvSpPr>
        <p:spPr>
          <a:xfrm>
            <a:off x="5238306" y="1250241"/>
            <a:ext cx="2973193" cy="9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rgbClr val="7F6000"/>
                </a:solidFill>
                <a:latin typeface=""/>
                <a:ea typeface="Instrument Sans"/>
                <a:cs typeface="Instrument Sans"/>
                <a:sym typeface="Instrument Sans"/>
              </a:rPr>
              <a:t>Even an hour a week in the right place makes a real difference!</a:t>
            </a:r>
            <a:endParaRPr sz="1800" b="1" dirty="0">
              <a:solidFill>
                <a:srgbClr val="7F6000"/>
              </a:solidFill>
              <a:latin typeface="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866" name="Google Shape;866;p94"/>
          <p:cNvSpPr txBox="1"/>
          <p:nvPr/>
        </p:nvSpPr>
        <p:spPr>
          <a:xfrm>
            <a:off x="5538500" y="2513025"/>
            <a:ext cx="2673000" cy="15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75000"/>
              <a:buNone/>
            </a:pPr>
            <a:r>
              <a:rPr lang="en" sz="16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How to sign up: </a:t>
            </a:r>
            <a:endParaRPr sz="1600" b="1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/>
              <a:sym typeface="Calibri"/>
            </a:endParaRPr>
          </a:p>
          <a:p>
            <a:pPr marL="457200" lvl="0" indent="-3143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75000"/>
              <a:buFont typeface="Calibri"/>
              <a:buChar char="●"/>
            </a:pPr>
            <a:r>
              <a:rPr lang="en" sz="12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Table sign up cards</a:t>
            </a:r>
            <a:endParaRPr sz="1200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/>
              <a:sym typeface="Calibri"/>
            </a:endParaRPr>
          </a:p>
          <a:p>
            <a:pPr marL="457200" lvl="0" indent="-3143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75000"/>
              <a:buFont typeface="Calibri"/>
              <a:buChar char="●"/>
            </a:pPr>
            <a:r>
              <a:rPr lang="en" sz="12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Speak to us </a:t>
            </a:r>
            <a:endParaRPr sz="1200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/>
              <a:sym typeface="Calibri"/>
            </a:endParaRPr>
          </a:p>
          <a:p>
            <a:pPr marL="457200" lvl="0" indent="-3143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75000"/>
              <a:buFont typeface="Calibri"/>
              <a:buChar char="●"/>
            </a:pPr>
            <a:r>
              <a:rPr lang="en" sz="12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Visit </a:t>
            </a:r>
            <a:r>
              <a:rPr lang="en" sz="1200" dirty="0" err="1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Lovepoundbury.org</a:t>
            </a:r>
            <a:endParaRPr sz="1200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/>
              <a:sym typeface="Calibri"/>
            </a:endParaRPr>
          </a:p>
          <a:p>
            <a:pPr marL="457200" lvl="0" indent="-31432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75000"/>
              <a:buFont typeface="Calibri"/>
              <a:buChar char="●"/>
            </a:pPr>
            <a:r>
              <a:rPr lang="en" sz="12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Email volunteering@ </a:t>
            </a:r>
            <a:r>
              <a:rPr lang="en" sz="1200" dirty="0" err="1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lovepoundbury</a:t>
            </a:r>
            <a:r>
              <a:rPr lang="en" sz="12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 org</a:t>
            </a:r>
            <a:endParaRPr sz="1200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75000"/>
              <a:buNone/>
            </a:pPr>
            <a:endParaRPr sz="1600" dirty="0">
              <a:solidFill>
                <a:schemeClr val="bg2">
                  <a:lumMod val="50000"/>
                </a:schemeClr>
              </a:solidFill>
              <a:latin typeface=""/>
              <a:ea typeface="Instrument Sans"/>
              <a:cs typeface="Instrument Sans"/>
              <a:sym typeface="Instrument San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D772A88-2ED4-288F-823D-81F8C2A5D1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0952" y="4342874"/>
            <a:ext cx="1066801" cy="711201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95"/>
          <p:cNvSpPr txBox="1"/>
          <p:nvPr/>
        </p:nvSpPr>
        <p:spPr>
          <a:xfrm>
            <a:off x="422626" y="379000"/>
            <a:ext cx="8061416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i="0" u="none" strike="noStrike" cap="none" dirty="0">
                <a:solidFill>
                  <a:srgbClr val="073763"/>
                </a:solidFill>
                <a:latin typeface="Calibri" panose="020F0502020204030204" pitchFamily="34" charset="0"/>
                <a:ea typeface="Instrument Sans SemiBold"/>
                <a:cs typeface="Calibri" panose="020F0502020204030204" pitchFamily="34" charset="0"/>
                <a:sym typeface="Instrument Sans SemiBold"/>
              </a:rPr>
              <a:t>2027: </a:t>
            </a:r>
            <a:r>
              <a:rPr lang="en" sz="3200" b="1" dirty="0">
                <a:solidFill>
                  <a:srgbClr val="073763"/>
                </a:solidFill>
                <a:latin typeface="Calibri" panose="020F0502020204030204" pitchFamily="34" charset="0"/>
                <a:ea typeface="Instrument Sans SemiBold"/>
                <a:cs typeface="Calibri" panose="020F0502020204030204" pitchFamily="34" charset="0"/>
                <a:sym typeface="Instrument Sans SemiBold"/>
              </a:rPr>
              <a:t>growing what works, together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72" name="Google Shape;872;p95"/>
          <p:cNvSpPr txBox="1"/>
          <p:nvPr/>
        </p:nvSpPr>
        <p:spPr>
          <a:xfrm>
            <a:off x="486227" y="1234450"/>
            <a:ext cx="4879500" cy="255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40000"/>
              <a:buFont typeface="Arial"/>
              <a:buChar char="•"/>
            </a:pPr>
            <a:r>
              <a:rPr lang="en" sz="1600" b="0" i="0" u="none" strike="noStrike" cap="none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We will continue to consolidate what works</a:t>
            </a:r>
            <a:endParaRPr sz="1400" dirty="0">
              <a:solidFill>
                <a:schemeClr val="bg2">
                  <a:lumMod val="50000"/>
                </a:schemeClr>
              </a:solidFill>
              <a:latin typeface=""/>
            </a:endParaRPr>
          </a:p>
          <a:p>
            <a:pPr marL="285750" marR="0" lvl="0" indent="-2921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40000"/>
              <a:buFont typeface="Arial"/>
              <a:buChar char="•"/>
            </a:pPr>
            <a:r>
              <a:rPr lang="en" sz="1600" b="0" i="0" u="none" strike="noStrike" cap="none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We will launch new initiatives only if capacity grows</a:t>
            </a:r>
            <a:endParaRPr sz="1400" dirty="0">
              <a:solidFill>
                <a:schemeClr val="bg2">
                  <a:lumMod val="50000"/>
                </a:schemeClr>
              </a:solidFill>
              <a:latin typeface=""/>
            </a:endParaRPr>
          </a:p>
          <a:p>
            <a:pPr marL="285750" marR="0" lvl="0" indent="-2921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40000"/>
              <a:buFont typeface="Arial"/>
              <a:buChar char="•"/>
            </a:pPr>
            <a:r>
              <a:rPr lang="en" sz="1600" b="0" i="0" u="none" strike="noStrike" cap="none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We will continue to build our sustainable financial model, including through sponsorship </a:t>
            </a:r>
            <a:endParaRPr sz="1600" b="0" i="0" u="none" strike="noStrike" cap="none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/>
              <a:sym typeface="Calibri"/>
            </a:endParaRPr>
          </a:p>
          <a:p>
            <a:pPr marL="285750" marR="0" lvl="0" indent="-2921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40000"/>
              <a:buFont typeface="Arial"/>
              <a:buChar char="•"/>
            </a:pPr>
            <a:r>
              <a:rPr lang="en" sz="1600" b="0" i="0" u="none" strike="noStrike" cap="none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We will </a:t>
            </a:r>
            <a:r>
              <a:rPr lang="en" sz="1600" b="0" i="0" u="none" strike="noStrike" cap="none" dirty="0" err="1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prioritise</a:t>
            </a:r>
            <a:r>
              <a:rPr lang="en" sz="1600" b="0" i="0" u="none" strike="noStrike" cap="none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 recruit</a:t>
            </a:r>
            <a:r>
              <a:rPr lang="en" sz="16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ing</a:t>
            </a:r>
            <a:r>
              <a:rPr lang="en" sz="1600" b="0" i="0" u="none" strike="noStrike" cap="none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 volunteer leaders</a:t>
            </a:r>
            <a:endParaRPr sz="1400" dirty="0">
              <a:solidFill>
                <a:schemeClr val="bg2">
                  <a:lumMod val="50000"/>
                </a:schemeClr>
              </a:solidFill>
              <a:latin typeface=""/>
            </a:endParaRPr>
          </a:p>
          <a:p>
            <a:pPr marL="285750" marR="0" lvl="0" indent="-2921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40000"/>
              <a:buFont typeface="Arial"/>
              <a:buChar char="•"/>
            </a:pPr>
            <a:r>
              <a:rPr lang="en" sz="1600" b="0" i="0" u="none" strike="noStrike" cap="none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We will continue to demonstrate measurable impact</a:t>
            </a:r>
            <a:endParaRPr sz="1400" dirty="0">
              <a:solidFill>
                <a:schemeClr val="bg2">
                  <a:lumMod val="50000"/>
                </a:schemeClr>
              </a:solidFill>
              <a:latin typeface=""/>
            </a:endParaRPr>
          </a:p>
        </p:txBody>
      </p:sp>
      <p:pic>
        <p:nvPicPr>
          <p:cNvPr id="874" name="Google Shape;874;p95" title="Community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41887" y="1478887"/>
            <a:ext cx="3278577" cy="2185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8EE8236-7EB7-F58B-9CE3-FC93A81070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0952" y="4342874"/>
            <a:ext cx="1066801" cy="711201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0">
          <a:extLst>
            <a:ext uri="{FF2B5EF4-FFF2-40B4-BE49-F238E27FC236}">
              <a16:creationId xmlns:a16="http://schemas.microsoft.com/office/drawing/2014/main" id="{3B26B638-A5EE-F322-B5E8-9D4538FAE1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95">
            <a:extLst>
              <a:ext uri="{FF2B5EF4-FFF2-40B4-BE49-F238E27FC236}">
                <a16:creationId xmlns:a16="http://schemas.microsoft.com/office/drawing/2014/main" id="{DAEE8BA8-2676-0DCC-2805-10B45BF8F301}"/>
              </a:ext>
            </a:extLst>
          </p:cNvPr>
          <p:cNvSpPr txBox="1"/>
          <p:nvPr/>
        </p:nvSpPr>
        <p:spPr>
          <a:xfrm>
            <a:off x="422626" y="379000"/>
            <a:ext cx="8061416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 i="0" u="none" strike="noStrike" cap="none" dirty="0">
                <a:solidFill>
                  <a:srgbClr val="073763"/>
                </a:solidFill>
                <a:latin typeface="Calibri" panose="020F0502020204030204" pitchFamily="34" charset="0"/>
                <a:ea typeface="Instrument Sans SemiBold"/>
                <a:cs typeface="Calibri" panose="020F0502020204030204" pitchFamily="34" charset="0"/>
                <a:sym typeface="Instrument Sans SemiBold"/>
              </a:rPr>
              <a:t>2027: Draft </a:t>
            </a:r>
            <a:r>
              <a:rPr lang="en" sz="3200" b="1" dirty="0">
                <a:solidFill>
                  <a:srgbClr val="073763"/>
                </a:solidFill>
                <a:latin typeface="Calibri" panose="020F0502020204030204" pitchFamily="34" charset="0"/>
                <a:ea typeface="Instrument Sans SemiBold"/>
                <a:cs typeface="Calibri" panose="020F0502020204030204" pitchFamily="34" charset="0"/>
                <a:sym typeface="Instrument Sans SemiBold"/>
              </a:rPr>
              <a:t>Plan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72" name="Google Shape;872;p95">
            <a:extLst>
              <a:ext uri="{FF2B5EF4-FFF2-40B4-BE49-F238E27FC236}">
                <a16:creationId xmlns:a16="http://schemas.microsoft.com/office/drawing/2014/main" id="{5C1891AC-F352-42E6-74F0-5DBD10E60647}"/>
              </a:ext>
            </a:extLst>
          </p:cNvPr>
          <p:cNvSpPr txBox="1"/>
          <p:nvPr/>
        </p:nvSpPr>
        <p:spPr>
          <a:xfrm>
            <a:off x="495104" y="1030264"/>
            <a:ext cx="5018280" cy="4601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92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35000"/>
              <a:buFont typeface="Arial"/>
              <a:buChar char="•"/>
            </a:pPr>
            <a:r>
              <a:rPr lang="en-US" sz="14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Maintain focus on communications</a:t>
            </a:r>
          </a:p>
          <a:p>
            <a:pPr marL="285750" marR="0" lvl="0" indent="-292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35000"/>
              <a:buFont typeface="Arial"/>
              <a:buChar char="•"/>
            </a:pPr>
            <a:r>
              <a:rPr lang="en-US" sz="14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Continue with 2 x year GMs and Stakeholder Q&amp;A </a:t>
            </a:r>
            <a:endParaRPr lang="en-US" sz="1400" b="0" i="0" u="none" strike="noStrike" cap="none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/>
              <a:sym typeface="Calibri"/>
            </a:endParaRPr>
          </a:p>
          <a:p>
            <a:pPr marL="285750" indent="-292100">
              <a:lnSpc>
                <a:spcPct val="150000"/>
              </a:lnSpc>
              <a:buClr>
                <a:schemeClr val="bg2">
                  <a:lumMod val="50000"/>
                </a:schemeClr>
              </a:buClr>
              <a:buSzPct val="135000"/>
              <a:buFont typeface="Arial"/>
              <a:buChar char="•"/>
            </a:pPr>
            <a:r>
              <a:rPr lang="en-US" sz="14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Phase in new logo and look</a:t>
            </a:r>
          </a:p>
          <a:p>
            <a:pPr marL="285750" marR="0" lvl="0" indent="-292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35000"/>
              <a:buFont typeface="Arial"/>
              <a:buChar char="•"/>
            </a:pPr>
            <a:r>
              <a:rPr lang="en-US" sz="14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Attract more volunteers, esp. initiative leaders</a:t>
            </a:r>
            <a:endParaRPr lang="en-US" sz="1400" b="0" i="0" u="none" strike="noStrike" cap="none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/>
              <a:sym typeface="Calibri"/>
            </a:endParaRPr>
          </a:p>
          <a:p>
            <a:pPr marL="285750" marR="0" lvl="0" indent="-292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35000"/>
              <a:buFont typeface="Arial"/>
              <a:buChar char="•"/>
            </a:pPr>
            <a:r>
              <a:rPr lang="en-US" sz="14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Continue to develop “Good Things”</a:t>
            </a:r>
          </a:p>
          <a:p>
            <a:pPr marL="285750" marR="0" lvl="0" indent="-292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35000"/>
              <a:buFont typeface="Arial"/>
              <a:buChar char="•"/>
            </a:pPr>
            <a:r>
              <a:rPr lang="en-US" sz="14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Hold more Meet Your Poundbury </a:t>
            </a:r>
            <a:r>
              <a:rPr lang="en-US" sz="1400" dirty="0" err="1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Neighbour</a:t>
            </a:r>
            <a:r>
              <a:rPr lang="en-US" sz="14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 socials</a:t>
            </a:r>
            <a:endParaRPr lang="en-US" sz="1400" b="0" i="0" u="none" strike="noStrike" cap="none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/>
              <a:sym typeface="Calibri"/>
            </a:endParaRPr>
          </a:p>
          <a:p>
            <a:pPr marL="285750" marR="0" lvl="0" indent="-292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35000"/>
              <a:buFont typeface="Arial"/>
              <a:buChar char="•"/>
            </a:pPr>
            <a:r>
              <a:rPr lang="en-US" sz="14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Expand doggy bags?</a:t>
            </a:r>
          </a:p>
          <a:p>
            <a:pPr marL="285750" marR="0" lvl="0" indent="-292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35000"/>
              <a:buFont typeface="Arial"/>
              <a:buChar char="•"/>
            </a:pPr>
            <a:r>
              <a:rPr lang="en-US" sz="14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Progress Community History Initiative</a:t>
            </a:r>
          </a:p>
          <a:p>
            <a:pPr marL="285750" marR="0" lvl="0" indent="-292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35000"/>
              <a:buFont typeface="Arial"/>
              <a:buChar char="•"/>
            </a:pPr>
            <a:r>
              <a:rPr lang="en-US" sz="14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Develop ”Good </a:t>
            </a:r>
            <a:r>
              <a:rPr lang="en-US" sz="1400" dirty="0" err="1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Neighbours</a:t>
            </a:r>
            <a:r>
              <a:rPr lang="en-US" sz="14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”</a:t>
            </a:r>
          </a:p>
          <a:p>
            <a:pPr marL="285750" marR="0" lvl="0" indent="-292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35000"/>
              <a:buFont typeface="Arial"/>
              <a:buChar char="•"/>
            </a:pPr>
            <a:r>
              <a:rPr lang="en-US" sz="14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Other?</a:t>
            </a:r>
          </a:p>
          <a:p>
            <a:pPr marL="285750" marR="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•"/>
            </a:pPr>
            <a:endParaRPr lang="en-US" sz="1700" dirty="0">
              <a:solidFill>
                <a:schemeClr val="bg2">
                  <a:lumMod val="2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•"/>
            </a:pPr>
            <a:endParaRPr lang="en-US" sz="1700" dirty="0">
              <a:solidFill>
                <a:schemeClr val="bg2">
                  <a:lumMod val="2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•"/>
            </a:pPr>
            <a:endParaRPr lang="en-US" sz="1700" dirty="0">
              <a:solidFill>
                <a:schemeClr val="bg2">
                  <a:lumMod val="2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•"/>
            </a:pPr>
            <a:endParaRPr lang="en-US" sz="1700" b="0" i="0" u="none" strike="noStrike" cap="none" dirty="0">
              <a:solidFill>
                <a:schemeClr val="bg2">
                  <a:lumMod val="2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•"/>
            </a:pPr>
            <a:endParaRPr sz="15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1CB0D28-73BF-CE54-28A0-D1A78C354A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0952" y="4342874"/>
            <a:ext cx="1066801" cy="711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7163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96"/>
          <p:cNvSpPr txBox="1"/>
          <p:nvPr/>
        </p:nvSpPr>
        <p:spPr>
          <a:xfrm>
            <a:off x="304800" y="292100"/>
            <a:ext cx="84231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i="0" u="none" strike="noStrike" cap="none" dirty="0">
                <a:solidFill>
                  <a:srgbClr val="073763"/>
                </a:solidFill>
                <a:latin typeface="Calibri" panose="020F0502020204030204" pitchFamily="34" charset="0"/>
                <a:ea typeface="Instrument Sans SemiBold"/>
                <a:cs typeface="Calibri" panose="020F0502020204030204" pitchFamily="34" charset="0"/>
                <a:sym typeface="Instrument Sans SemiBold"/>
              </a:rPr>
              <a:t>Your </a:t>
            </a:r>
            <a:r>
              <a:rPr lang="en" sz="3600" b="1" dirty="0">
                <a:solidFill>
                  <a:srgbClr val="073763"/>
                </a:solidFill>
                <a:latin typeface="Calibri" panose="020F0502020204030204" pitchFamily="34" charset="0"/>
                <a:ea typeface="Instrument Sans SemiBold"/>
                <a:cs typeface="Calibri" panose="020F0502020204030204" pitchFamily="34" charset="0"/>
                <a:sym typeface="Instrument Sans SemiBold"/>
              </a:rPr>
              <a:t>i</a:t>
            </a:r>
            <a:r>
              <a:rPr lang="en" sz="3600" b="1" i="0" u="none" strike="noStrike" cap="none" dirty="0">
                <a:solidFill>
                  <a:srgbClr val="073763"/>
                </a:solidFill>
                <a:latin typeface="Calibri" panose="020F0502020204030204" pitchFamily="34" charset="0"/>
                <a:ea typeface="Instrument Sans SemiBold"/>
                <a:cs typeface="Calibri" panose="020F0502020204030204" pitchFamily="34" charset="0"/>
                <a:sym typeface="Instrument Sans SemiBold"/>
              </a:rPr>
              <a:t>nput </a:t>
            </a:r>
            <a:r>
              <a:rPr lang="en" sz="3600" b="1" dirty="0">
                <a:solidFill>
                  <a:srgbClr val="073763"/>
                </a:solidFill>
                <a:latin typeface="Calibri" panose="020F0502020204030204" pitchFamily="34" charset="0"/>
                <a:ea typeface="Instrument Sans SemiBold"/>
                <a:cs typeface="Calibri" panose="020F0502020204030204" pitchFamily="34" charset="0"/>
                <a:sym typeface="Instrument Sans SemiBold"/>
              </a:rPr>
              <a:t>m</a:t>
            </a:r>
            <a:r>
              <a:rPr lang="en" sz="3600" b="1" i="0" u="none" strike="noStrike" cap="none" dirty="0">
                <a:solidFill>
                  <a:srgbClr val="073763"/>
                </a:solidFill>
                <a:latin typeface="Calibri" panose="020F0502020204030204" pitchFamily="34" charset="0"/>
                <a:ea typeface="Instrument Sans SemiBold"/>
                <a:cs typeface="Calibri" panose="020F0502020204030204" pitchFamily="34" charset="0"/>
                <a:sym typeface="Instrument Sans SemiBold"/>
              </a:rPr>
              <a:t>atters</a:t>
            </a:r>
            <a:endParaRPr sz="3600" b="1" i="0" u="none" strike="noStrike" cap="none" dirty="0">
              <a:solidFill>
                <a:srgbClr val="073763"/>
              </a:solidFill>
              <a:latin typeface="Calibri" panose="020F0502020204030204" pitchFamily="34" charset="0"/>
              <a:ea typeface="Instrument Sans SemiBold"/>
              <a:cs typeface="Calibri" panose="020F0502020204030204" pitchFamily="34" charset="0"/>
              <a:sym typeface="Instrument Sans SemiBold"/>
            </a:endParaRPr>
          </a:p>
        </p:txBody>
      </p:sp>
      <p:sp>
        <p:nvSpPr>
          <p:cNvPr id="880" name="Google Shape;880;p96"/>
          <p:cNvSpPr txBox="1"/>
          <p:nvPr/>
        </p:nvSpPr>
        <p:spPr>
          <a:xfrm>
            <a:off x="384630" y="1234441"/>
            <a:ext cx="4441800" cy="19158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35000"/>
              <a:buFont typeface="Arial"/>
              <a:buChar char="•"/>
            </a:pPr>
            <a:r>
              <a:rPr lang="en" sz="1600" b="0" i="0" u="none" strike="noStrike" cap="none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What should be priorities for 202</a:t>
            </a:r>
            <a:r>
              <a:rPr lang="en" sz="16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7</a:t>
            </a:r>
            <a:r>
              <a:rPr lang="en" sz="1600" b="0" i="0" u="none" strike="noStrike" cap="none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?</a:t>
            </a:r>
            <a:endParaRPr sz="1600" dirty="0">
              <a:solidFill>
                <a:schemeClr val="bg2">
                  <a:lumMod val="50000"/>
                </a:schemeClr>
              </a:solidFill>
              <a:latin typeface="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35000"/>
              <a:buFont typeface="Arial"/>
              <a:buChar char="•"/>
            </a:pPr>
            <a:r>
              <a:rPr lang="en" sz="1600" b="0" i="0" u="none" strike="noStrike" cap="none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What new initiatives would you like to see in future?</a:t>
            </a:r>
            <a:endParaRPr sz="1200" b="0" i="0" u="none" strike="noStrike" cap="none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35000"/>
              <a:buFont typeface="Arial"/>
              <a:buChar char="•"/>
            </a:pPr>
            <a:r>
              <a:rPr lang="en" sz="1600" b="0" i="0" u="none" strike="noStrike" cap="none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What would you volunteer for?</a:t>
            </a:r>
            <a:endParaRPr sz="1200" b="0" i="0" u="none" strike="noStrike" cap="none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35000"/>
              <a:buFont typeface="Arial"/>
              <a:buChar char="•"/>
            </a:pPr>
            <a:r>
              <a:rPr lang="en" sz="1600" b="0" i="0" u="none" strike="noStrike" cap="none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Please comment, ask questions, and help refine</a:t>
            </a:r>
            <a:r>
              <a:rPr lang="en" sz="16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 the association’s work</a:t>
            </a:r>
            <a:endParaRPr sz="1600" dirty="0">
              <a:solidFill>
                <a:schemeClr val="bg2">
                  <a:lumMod val="50000"/>
                </a:schemeClr>
              </a:solidFill>
              <a:latin typeface=""/>
            </a:endParaRPr>
          </a:p>
        </p:txBody>
      </p:sp>
      <p:pic>
        <p:nvPicPr>
          <p:cNvPr id="881" name="Google Shape;881;p96" descr="A blue and yellow text with icons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45774" y="961124"/>
            <a:ext cx="3363174" cy="3363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6286418-DC17-E369-669E-172679CF2A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0952" y="4342874"/>
            <a:ext cx="1066801" cy="711201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" name="Google Shape;887;p97"/>
          <p:cNvSpPr txBox="1">
            <a:spLocks noGrp="1"/>
          </p:cNvSpPr>
          <p:nvPr>
            <p:ph type="title"/>
          </p:nvPr>
        </p:nvSpPr>
        <p:spPr>
          <a:xfrm>
            <a:off x="311700" y="295754"/>
            <a:ext cx="85206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" sz="3600" b="1" dirty="0">
                <a:solidFill>
                  <a:srgbClr val="07376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Stakeholder Q&amp;A session</a:t>
            </a:r>
            <a:endParaRPr sz="3600" b="1" dirty="0">
              <a:solidFill>
                <a:srgbClr val="07376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88" name="Google Shape;888;p97"/>
          <p:cNvSpPr txBox="1">
            <a:spLocks noGrp="1"/>
          </p:cNvSpPr>
          <p:nvPr>
            <p:ph type="body" idx="1"/>
          </p:nvPr>
        </p:nvSpPr>
        <p:spPr>
          <a:xfrm>
            <a:off x="311700" y="883531"/>
            <a:ext cx="4022100" cy="37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78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 sz="15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Questions put forward by community in advance of meeting will be answered first</a:t>
            </a:r>
            <a:endParaRPr sz="1100" dirty="0">
              <a:solidFill>
                <a:schemeClr val="bg2">
                  <a:lumMod val="50000"/>
                </a:schemeClr>
              </a:solidFill>
              <a:latin typeface=""/>
            </a:endParaRPr>
          </a:p>
          <a:p>
            <a:pPr marL="171450" lvl="0" indent="-1778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 sz="15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If time allows, we will call for questions from the floor</a:t>
            </a:r>
            <a:endParaRPr sz="1100" dirty="0">
              <a:solidFill>
                <a:schemeClr val="bg2">
                  <a:lumMod val="50000"/>
                </a:schemeClr>
              </a:solidFill>
              <a:latin typeface=""/>
            </a:endParaRPr>
          </a:p>
          <a:p>
            <a:pPr marL="171450" lvl="0" indent="-1778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 sz="15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Otherwise, please submit additional questions to </a:t>
            </a:r>
            <a:r>
              <a:rPr lang="en" sz="1500" dirty="0" err="1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info@lovepoundbury.org</a:t>
            </a:r>
            <a:endParaRPr sz="1500" u="sng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/>
              <a:sym typeface="Calibri"/>
            </a:endParaRPr>
          </a:p>
          <a:p>
            <a:pPr marL="171450" lvl="0" indent="-1778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" sz="15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Relevant answers will be consolidated and posted online</a:t>
            </a:r>
            <a:endParaRPr sz="1100" dirty="0">
              <a:solidFill>
                <a:schemeClr val="bg2">
                  <a:lumMod val="50000"/>
                </a:schemeClr>
              </a:solidFill>
              <a:latin typeface=""/>
            </a:endParaRPr>
          </a:p>
          <a:p>
            <a:pPr marL="457200" lvl="1" indent="-2413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Char char="○"/>
            </a:pPr>
            <a:r>
              <a:rPr lang="en" sz="14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FAQs in Support &amp; Guidance on the VCH</a:t>
            </a:r>
            <a:endParaRPr sz="1050" dirty="0">
              <a:solidFill>
                <a:schemeClr val="bg2">
                  <a:lumMod val="50000"/>
                </a:schemeClr>
              </a:solidFill>
              <a:latin typeface=""/>
            </a:endParaRPr>
          </a:p>
          <a:p>
            <a:pPr marL="457200" lvl="1" indent="-2413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Char char="○"/>
            </a:pPr>
            <a:r>
              <a:rPr lang="en" sz="14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Newsletter articles</a:t>
            </a:r>
            <a:endParaRPr sz="1400" dirty="0">
              <a:solidFill>
                <a:schemeClr val="bg2">
                  <a:lumMod val="50000"/>
                </a:schemeClr>
              </a:solidFill>
              <a:latin typeface=""/>
            </a:endParaRPr>
          </a:p>
        </p:txBody>
      </p:sp>
      <p:sp>
        <p:nvSpPr>
          <p:cNvPr id="889" name="Google Shape;889;p9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28</a:t>
            </a:fld>
            <a:endParaRPr/>
          </a:p>
        </p:txBody>
      </p:sp>
      <p:pic>
        <p:nvPicPr>
          <p:cNvPr id="891" name="Google Shape;891;p97" descr="A screenshot of a survey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0" y="1153885"/>
            <a:ext cx="4391478" cy="207689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2" name="Google Shape;892;p97" descr="A close-up of a stone&#10;&#10;AI-generated content may be incorrect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17975" y="2711250"/>
            <a:ext cx="3745499" cy="1341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B194757-70A6-5F68-99FB-5B38C54B90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0952" y="4342874"/>
            <a:ext cx="1066801" cy="711201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p98"/>
          <p:cNvSpPr txBox="1">
            <a:spLocks noGrp="1"/>
          </p:cNvSpPr>
          <p:nvPr>
            <p:ph type="title"/>
          </p:nvPr>
        </p:nvSpPr>
        <p:spPr>
          <a:xfrm>
            <a:off x="311700" y="254857"/>
            <a:ext cx="85206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" sz="3600" b="1" dirty="0">
                <a:solidFill>
                  <a:srgbClr val="07376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Thank you to the stakeholder panel</a:t>
            </a:r>
            <a:endParaRPr sz="3600" b="1" dirty="0">
              <a:solidFill>
                <a:srgbClr val="07376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98" name="Google Shape;898;p98"/>
          <p:cNvSpPr txBox="1">
            <a:spLocks noGrp="1"/>
          </p:cNvSpPr>
          <p:nvPr>
            <p:ph type="body" idx="1"/>
          </p:nvPr>
        </p:nvSpPr>
        <p:spPr>
          <a:xfrm>
            <a:off x="311700" y="743026"/>
            <a:ext cx="8520600" cy="3665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000"/>
              <a:buNone/>
            </a:pPr>
            <a:r>
              <a:rPr lang="en" sz="15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Moderator: </a:t>
            </a:r>
            <a:r>
              <a:rPr lang="en" sz="15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Tim Wilmot, Community Association  of Poundbury</a:t>
            </a:r>
            <a:endParaRPr sz="1100" dirty="0">
              <a:solidFill>
                <a:schemeClr val="bg2">
                  <a:lumMod val="50000"/>
                </a:schemeClr>
              </a:solidFill>
              <a:latin typeface=""/>
            </a:endParaRPr>
          </a:p>
          <a:p>
            <a:pPr marL="171450" lvl="0" indent="-18415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200"/>
              <a:buChar char="●"/>
            </a:pPr>
            <a:r>
              <a:rPr lang="en" sz="14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Zoe Bell,</a:t>
            </a:r>
            <a:r>
              <a:rPr lang="en" sz="14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 Community Association of Poundbury</a:t>
            </a:r>
            <a:endParaRPr sz="1200" dirty="0">
              <a:solidFill>
                <a:schemeClr val="bg2">
                  <a:lumMod val="50000"/>
                </a:schemeClr>
              </a:solidFill>
              <a:latin typeface=""/>
            </a:endParaRPr>
          </a:p>
          <a:p>
            <a:pPr marL="171450" lvl="0" indent="-18415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200"/>
              <a:buChar char="●"/>
            </a:pPr>
            <a:r>
              <a:rPr lang="en" sz="1400" b="1" dirty="0" err="1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Councillor</a:t>
            </a:r>
            <a:r>
              <a:rPr lang="en" sz="14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 Richard Biggs, </a:t>
            </a:r>
            <a:r>
              <a:rPr lang="en" sz="14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Dorset Council</a:t>
            </a:r>
            <a:endParaRPr sz="1200" dirty="0">
              <a:solidFill>
                <a:schemeClr val="bg2">
                  <a:lumMod val="50000"/>
                </a:schemeClr>
              </a:solidFill>
              <a:latin typeface=""/>
            </a:endParaRPr>
          </a:p>
          <a:p>
            <a:pPr marL="171450" lvl="0" indent="-18415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200"/>
              <a:buChar char="●"/>
            </a:pPr>
            <a:r>
              <a:rPr lang="en" sz="14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Jason Bowerman,</a:t>
            </a:r>
            <a:r>
              <a:rPr lang="en" sz="14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 Duchy of Cornwall</a:t>
            </a:r>
            <a:endParaRPr sz="1200" dirty="0">
              <a:solidFill>
                <a:schemeClr val="bg2">
                  <a:lumMod val="50000"/>
                </a:schemeClr>
              </a:solidFill>
              <a:latin typeface=""/>
            </a:endParaRPr>
          </a:p>
          <a:p>
            <a:pPr marL="171450" lvl="0" indent="-18415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200"/>
              <a:buChar char="●"/>
            </a:pPr>
            <a:r>
              <a:rPr lang="en" sz="14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Sahil Dalvi, </a:t>
            </a:r>
            <a:r>
              <a:rPr lang="en" sz="14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Owner of Crossroads Cafe, 100 Giggles, and </a:t>
            </a:r>
            <a:r>
              <a:rPr lang="en" sz="1400" dirty="0" err="1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Buttermarket</a:t>
            </a:r>
            <a:r>
              <a:rPr lang="en" sz="14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 </a:t>
            </a:r>
            <a:r>
              <a:rPr lang="en" sz="1400" dirty="0" err="1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Postoffice</a:t>
            </a:r>
            <a:endParaRPr lang="en" sz="1400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/>
              <a:sym typeface="Calibri"/>
            </a:endParaRPr>
          </a:p>
          <a:p>
            <a:pPr marL="171450" indent="-184150">
              <a:lnSpc>
                <a:spcPct val="115000"/>
              </a:lnSpc>
              <a:spcBef>
                <a:spcPts val="800"/>
              </a:spcBef>
              <a:buClr>
                <a:schemeClr val="bg2">
                  <a:lumMod val="50000"/>
                </a:schemeClr>
              </a:buClr>
              <a:buSzPts val="1200"/>
            </a:pPr>
            <a:r>
              <a:rPr lang="en" sz="14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Charmaine Denny, </a:t>
            </a:r>
            <a:r>
              <a:rPr lang="en" sz="14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Dorchester Town Council</a:t>
            </a:r>
          </a:p>
          <a:p>
            <a:pPr marL="171450" lvl="0" indent="-18415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ts val="1200"/>
              <a:buChar char="●"/>
            </a:pPr>
            <a:r>
              <a:rPr lang="en" sz="1400" b="1" dirty="0" err="1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Councillor</a:t>
            </a:r>
            <a:r>
              <a:rPr lang="en" sz="14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 William Gibbons,</a:t>
            </a:r>
            <a:r>
              <a:rPr lang="en" sz="14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 Dorchester Town Council</a:t>
            </a:r>
          </a:p>
          <a:p>
            <a:pPr marL="171450" lvl="0" indent="-18415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ts val="1200"/>
              <a:buChar char="●"/>
            </a:pPr>
            <a:r>
              <a:rPr lang="en" sz="1400" b="1" dirty="0">
                <a:solidFill>
                  <a:schemeClr val="bg2">
                    <a:lumMod val="50000"/>
                  </a:schemeClr>
                </a:solidFill>
                <a:latin typeface=""/>
                <a:cs typeface="Calibri"/>
                <a:sym typeface="Calibri"/>
              </a:rPr>
              <a:t>Jane Goodwin, </a:t>
            </a:r>
            <a:r>
              <a:rPr lang="en" sz="1400" dirty="0">
                <a:solidFill>
                  <a:schemeClr val="bg2">
                    <a:lumMod val="50000"/>
                  </a:schemeClr>
                </a:solidFill>
                <a:latin typeface=""/>
                <a:cs typeface="Calibri"/>
                <a:sym typeface="Calibri"/>
              </a:rPr>
              <a:t>Local police</a:t>
            </a:r>
            <a:endParaRPr sz="1200" dirty="0">
              <a:solidFill>
                <a:schemeClr val="bg2">
                  <a:lumMod val="50000"/>
                </a:schemeClr>
              </a:solidFill>
              <a:latin typeface=""/>
            </a:endParaRPr>
          </a:p>
          <a:p>
            <a:pPr marL="171450" lvl="0" indent="-18415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ts val="1200"/>
              <a:buChar char="●"/>
            </a:pPr>
            <a:r>
              <a:rPr lang="en" sz="14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Ryan Holmes,</a:t>
            </a:r>
            <a:r>
              <a:rPr lang="en" sz="14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 MANCOs</a:t>
            </a:r>
            <a:endParaRPr sz="1400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/>
              <a:sym typeface="Calibri"/>
            </a:endParaRPr>
          </a:p>
          <a:p>
            <a:pPr marL="171450" lvl="0" indent="-19685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ts val="1400"/>
              <a:buFont typeface="Calibri"/>
              <a:buChar char="●"/>
            </a:pPr>
            <a:r>
              <a:rPr lang="en" sz="14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Citizens Advice Bureau? Jane Goodwin, Steve Morton?</a:t>
            </a:r>
            <a:endParaRPr sz="1400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000"/>
              <a:buNone/>
            </a:pPr>
            <a:endParaRPr sz="1200" dirty="0">
              <a:solidFill>
                <a:schemeClr val="bg2">
                  <a:lumMod val="2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000"/>
              <a:buNone/>
            </a:pPr>
            <a:endParaRPr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99" name="Google Shape;899;p9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29</a:t>
            </a:fld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DDD848D-4DAA-F578-A295-64B7359AC3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0952" y="4342874"/>
            <a:ext cx="1066801" cy="711201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99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30</a:t>
            </a:fld>
            <a:endParaRPr/>
          </a:p>
        </p:txBody>
      </p:sp>
      <p:sp>
        <p:nvSpPr>
          <p:cNvPr id="905" name="Google Shape;905;p99"/>
          <p:cNvSpPr txBox="1">
            <a:spLocks noGrp="1"/>
          </p:cNvSpPr>
          <p:nvPr>
            <p:ph type="title" idx="4294967295"/>
          </p:nvPr>
        </p:nvSpPr>
        <p:spPr>
          <a:xfrm>
            <a:off x="514349" y="207439"/>
            <a:ext cx="7994650" cy="7949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" sz="3600" b="1" dirty="0">
                <a:solidFill>
                  <a:srgbClr val="07376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Terms of engagement</a:t>
            </a:r>
            <a:endParaRPr sz="3600" b="1" dirty="0">
              <a:solidFill>
                <a:srgbClr val="07376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4800"/>
              <a:buNone/>
            </a:pPr>
            <a:endParaRPr sz="1500" dirty="0">
              <a:solidFill>
                <a:srgbClr val="0D444D"/>
              </a:solidFill>
              <a:latin typeface="Calibri" panose="020F0502020204030204" pitchFamily="34" charset="0"/>
              <a:ea typeface="Instrument Sans"/>
              <a:cs typeface="Calibri" panose="020F0502020204030204" pitchFamily="34" charset="0"/>
              <a:sym typeface="Instrument Sans"/>
            </a:endParaRPr>
          </a:p>
          <a:p>
            <a:pPr marL="457200" marR="0" lvl="0" indent="-336550" algn="l" rtl="0">
              <a:lnSpc>
                <a:spcPct val="150000"/>
              </a:lnSpc>
              <a:spcBef>
                <a:spcPts val="140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ts val="1700"/>
              <a:buFont typeface="Instrument Sans"/>
              <a:buChar char="●"/>
            </a:pPr>
            <a:r>
              <a:rPr lang="en" sz="18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 panose="020F0502020204030204" pitchFamily="34" charset="0"/>
                <a:sym typeface="Calibri"/>
              </a:rPr>
              <a:t>Respect</a:t>
            </a:r>
            <a:endParaRPr sz="1800" b="1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 panose="020F0502020204030204" pitchFamily="34" charset="0"/>
              <a:sym typeface="Calibri"/>
            </a:endParaRPr>
          </a:p>
          <a:p>
            <a:pPr marL="457200" marR="0" lvl="0" indent="-3365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ts val="1700"/>
              <a:buFont typeface="Instrument Sans"/>
              <a:buChar char="●"/>
            </a:pPr>
            <a:r>
              <a:rPr lang="en" sz="18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 panose="020F0502020204030204" pitchFamily="34" charset="0"/>
                <a:sym typeface="Calibri"/>
              </a:rPr>
              <a:t>No personal attacks</a:t>
            </a:r>
            <a:endParaRPr sz="1800" b="1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 panose="020F0502020204030204" pitchFamily="34" charset="0"/>
              <a:sym typeface="Calibri"/>
            </a:endParaRPr>
          </a:p>
          <a:p>
            <a:pPr marL="457200" marR="0" lvl="0" indent="-3365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ts val="1700"/>
              <a:buFont typeface="Instrument Sans"/>
              <a:buChar char="●"/>
            </a:pPr>
            <a:r>
              <a:rPr lang="en" sz="18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 panose="020F0502020204030204" pitchFamily="34" charset="0"/>
                <a:sym typeface="Calibri"/>
              </a:rPr>
              <a:t>Time limits </a:t>
            </a:r>
            <a:endParaRPr sz="1800" b="1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 panose="020F0502020204030204" pitchFamily="34" charset="0"/>
              <a:sym typeface="Calibri"/>
            </a:endParaRPr>
          </a:p>
          <a:p>
            <a:pPr marL="457200" marR="0" lvl="0" indent="-3365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ts val="1700"/>
              <a:buFont typeface="Instrument Sans"/>
              <a:buChar char="●"/>
            </a:pPr>
            <a:r>
              <a:rPr lang="en" sz="18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 panose="020F0502020204030204" pitchFamily="34" charset="0"/>
                <a:sym typeface="Calibri"/>
              </a:rPr>
              <a:t>Solution-focused</a:t>
            </a:r>
            <a:r>
              <a:rPr lang="en" sz="18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 panose="020F0502020204030204" pitchFamily="34" charset="0"/>
                <a:sym typeface="Calibri"/>
              </a:rPr>
              <a:t> - emphasis on next steps and accountability, not blame</a:t>
            </a:r>
            <a:endParaRPr sz="1800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 panose="020F0502020204030204" pitchFamily="34" charset="0"/>
              <a:sym typeface="Calibri"/>
            </a:endParaRPr>
          </a:p>
          <a:p>
            <a:pPr marL="457200" marR="0" lvl="0" indent="-3365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ts val="1700"/>
              <a:buFont typeface="Instrument Sans"/>
              <a:buChar char="●"/>
            </a:pPr>
            <a:r>
              <a:rPr lang="en" sz="18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 panose="020F0502020204030204" pitchFamily="34" charset="0"/>
                <a:sym typeface="Calibri"/>
              </a:rPr>
              <a:t>No interruptions </a:t>
            </a:r>
            <a:r>
              <a:rPr lang="en" sz="18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 panose="020F0502020204030204" pitchFamily="34" charset="0"/>
                <a:sym typeface="Calibri"/>
              </a:rPr>
              <a:t>- allow speakers to complete responses</a:t>
            </a:r>
            <a:endParaRPr sz="1800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 panose="020F0502020204030204" pitchFamily="34" charset="0"/>
              <a:sym typeface="Calibri"/>
            </a:endParaRPr>
          </a:p>
          <a:p>
            <a:pPr marL="457200" marR="0" lvl="0" indent="-3365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ts val="1700"/>
              <a:buFont typeface="Instrument Sans"/>
              <a:buChar char="●"/>
            </a:pPr>
            <a:r>
              <a:rPr lang="en" sz="18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 panose="020F0502020204030204" pitchFamily="34" charset="0"/>
                <a:sym typeface="Calibri"/>
              </a:rPr>
              <a:t>We will address </a:t>
            </a:r>
            <a:r>
              <a:rPr lang="en" sz="18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 panose="020F0502020204030204" pitchFamily="34" charset="0"/>
                <a:sym typeface="Calibri"/>
              </a:rPr>
              <a:t>questions sent in advance first </a:t>
            </a:r>
            <a:endParaRPr sz="1600" b="1" dirty="0">
              <a:solidFill>
                <a:schemeClr val="bg2">
                  <a:lumMod val="50000"/>
                </a:schemeClr>
              </a:solidFill>
              <a:latin typeface=""/>
              <a:ea typeface="Instrument Sans"/>
              <a:cs typeface="Calibri" panose="020F0502020204030204" pitchFamily="34" charset="0"/>
              <a:sym typeface="Instrument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4800"/>
              <a:buNone/>
            </a:pPr>
            <a:endParaRPr sz="3400" dirty="0">
              <a:solidFill>
                <a:srgbClr val="07376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4800"/>
              <a:buNone/>
            </a:pPr>
            <a:endParaRPr sz="3400" dirty="0">
              <a:solidFill>
                <a:srgbClr val="07376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4800"/>
              <a:buNone/>
            </a:pPr>
            <a:endParaRPr sz="3400" dirty="0">
              <a:solidFill>
                <a:srgbClr val="07376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4800"/>
              <a:buNone/>
            </a:pPr>
            <a:endParaRPr sz="3400" dirty="0">
              <a:solidFill>
                <a:srgbClr val="07376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ts val="4800"/>
              <a:buNone/>
            </a:pPr>
            <a:endParaRPr sz="2700" b="1" dirty="0">
              <a:solidFill>
                <a:srgbClr val="0D444D"/>
              </a:solidFill>
              <a:latin typeface="Calibri" panose="020F0502020204030204" pitchFamily="34" charset="0"/>
              <a:ea typeface="Instrument Sans"/>
              <a:cs typeface="Calibri" panose="020F0502020204030204" pitchFamily="34" charset="0"/>
              <a:sym typeface="Instrument Sans"/>
            </a:endParaRPr>
          </a:p>
        </p:txBody>
      </p:sp>
      <p:pic>
        <p:nvPicPr>
          <p:cNvPr id="2" name="Google Shape;127;p15">
            <a:extLst>
              <a:ext uri="{FF2B5EF4-FFF2-40B4-BE49-F238E27FC236}">
                <a16:creationId xmlns:a16="http://schemas.microsoft.com/office/drawing/2014/main" id="{C6518DCA-699B-E3F1-2215-523E275DE2D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15986" y="4394250"/>
            <a:ext cx="1066801" cy="711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Google Shape;912;p10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8213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" sz="3600" b="1" dirty="0">
                <a:solidFill>
                  <a:srgbClr val="07376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Questions: key themes</a:t>
            </a:r>
            <a:endParaRPr sz="3600" dirty="0">
              <a:solidFill>
                <a:srgbClr val="980000"/>
              </a:solidFill>
              <a:latin typeface="Calibri" panose="020F0502020204030204" pitchFamily="34" charset="0"/>
              <a:ea typeface="Instrument Sans"/>
              <a:cs typeface="Calibri" panose="020F0502020204030204" pitchFamily="34" charset="0"/>
              <a:sym typeface="Instrument Sans"/>
            </a:endParaRPr>
          </a:p>
          <a:p>
            <a:pPr marL="45720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endParaRPr sz="1500" b="1" dirty="0">
              <a:solidFill>
                <a:srgbClr val="0D444D"/>
              </a:solidFill>
              <a:latin typeface="Calibri" panose="020F0502020204030204" pitchFamily="34" charset="0"/>
              <a:ea typeface="Instrument Sans"/>
              <a:cs typeface="Calibri" panose="020F0502020204030204" pitchFamily="34" charset="0"/>
              <a:sym typeface="Instrument Sans"/>
            </a:endParaRPr>
          </a:p>
          <a:p>
            <a:pPr marL="45720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endParaRPr sz="1600" b="1" dirty="0">
              <a:solidFill>
                <a:srgbClr val="0D444D"/>
              </a:solidFill>
              <a:latin typeface="Calibri" panose="020F0502020204030204" pitchFamily="34" charset="0"/>
              <a:ea typeface="Instrument Sans"/>
              <a:cs typeface="Calibri" panose="020F0502020204030204" pitchFamily="34" charset="0"/>
              <a:sym typeface="Instrument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endParaRPr sz="3400" dirty="0">
              <a:solidFill>
                <a:srgbClr val="0D44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</a:pPr>
            <a:endParaRPr sz="3400" dirty="0">
              <a:solidFill>
                <a:srgbClr val="0D44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endParaRPr sz="3400" dirty="0">
              <a:solidFill>
                <a:srgbClr val="0D44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</a:pPr>
            <a:endParaRPr sz="3400" dirty="0">
              <a:solidFill>
                <a:srgbClr val="0D44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</a:pPr>
            <a:endParaRPr sz="3400" dirty="0">
              <a:solidFill>
                <a:srgbClr val="0D44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</a:pPr>
            <a:endParaRPr sz="3400" dirty="0">
              <a:solidFill>
                <a:srgbClr val="0D44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</a:pPr>
            <a:endParaRPr sz="3400" dirty="0">
              <a:solidFill>
                <a:srgbClr val="0D44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</a:pPr>
            <a:endParaRPr sz="3400" dirty="0">
              <a:solidFill>
                <a:srgbClr val="0D44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ts val="4800"/>
              <a:buNone/>
            </a:pPr>
            <a:endParaRPr sz="2700" b="1" dirty="0">
              <a:solidFill>
                <a:srgbClr val="0D444D"/>
              </a:solidFill>
              <a:latin typeface="Calibri" panose="020F0502020204030204" pitchFamily="34" charset="0"/>
              <a:ea typeface="Instrument Sans"/>
              <a:cs typeface="Calibri" panose="020F0502020204030204" pitchFamily="34" charset="0"/>
              <a:sym typeface="Instrument Sans"/>
            </a:endParaRPr>
          </a:p>
        </p:txBody>
      </p:sp>
      <p:sp>
        <p:nvSpPr>
          <p:cNvPr id="913" name="Google Shape;913;p100"/>
          <p:cNvSpPr txBox="1">
            <a:spLocks noGrp="1"/>
          </p:cNvSpPr>
          <p:nvPr>
            <p:ph type="body" idx="1"/>
          </p:nvPr>
        </p:nvSpPr>
        <p:spPr>
          <a:xfrm>
            <a:off x="311700" y="1272995"/>
            <a:ext cx="4200000" cy="261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06400" lvl="0" indent="-28575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35000"/>
              <a:buFont typeface="Arial"/>
              <a:buChar char="•"/>
            </a:pPr>
            <a:r>
              <a:rPr lang="en" sz="1600" dirty="0">
                <a:solidFill>
                  <a:schemeClr val="bg2">
                    <a:lumMod val="50000"/>
                  </a:schemeClr>
                </a:solidFill>
                <a:latin typeface=""/>
                <a:cs typeface="Calibri" panose="020F0502020204030204" pitchFamily="34" charset="0"/>
              </a:rPr>
              <a:t>Maintenance of roads and public spaces</a:t>
            </a:r>
            <a:endParaRPr dirty="0">
              <a:solidFill>
                <a:schemeClr val="bg2">
                  <a:lumMod val="50000"/>
                </a:schemeClr>
              </a:solidFill>
              <a:latin typeface=""/>
              <a:cs typeface="Calibri" panose="020F0502020204030204" pitchFamily="34" charset="0"/>
            </a:endParaRPr>
          </a:p>
          <a:p>
            <a:pPr marL="40640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35000"/>
              <a:buFont typeface="Arial"/>
              <a:buChar char="•"/>
            </a:pPr>
            <a:r>
              <a:rPr lang="en" sz="1600" dirty="0">
                <a:solidFill>
                  <a:schemeClr val="bg2">
                    <a:lumMod val="50000"/>
                  </a:schemeClr>
                </a:solidFill>
                <a:latin typeface=""/>
                <a:cs typeface="Calibri" panose="020F0502020204030204" pitchFamily="34" charset="0"/>
              </a:rPr>
              <a:t>Infrastructure</a:t>
            </a:r>
            <a:endParaRPr dirty="0">
              <a:solidFill>
                <a:schemeClr val="bg2">
                  <a:lumMod val="50000"/>
                </a:schemeClr>
              </a:solidFill>
              <a:latin typeface=""/>
              <a:cs typeface="Calibri" panose="020F0502020204030204" pitchFamily="34" charset="0"/>
            </a:endParaRPr>
          </a:p>
          <a:p>
            <a:pPr marL="40640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35000"/>
              <a:buFont typeface="Arial"/>
              <a:buChar char="•"/>
            </a:pPr>
            <a:r>
              <a:rPr lang="en" sz="1600" dirty="0">
                <a:solidFill>
                  <a:schemeClr val="bg2">
                    <a:lumMod val="50000"/>
                  </a:schemeClr>
                </a:solidFill>
                <a:latin typeface=""/>
                <a:cs typeface="Calibri" panose="020F0502020204030204" pitchFamily="34" charset="0"/>
              </a:rPr>
              <a:t>Road adoption</a:t>
            </a:r>
            <a:endParaRPr dirty="0">
              <a:solidFill>
                <a:schemeClr val="bg2">
                  <a:lumMod val="50000"/>
                </a:schemeClr>
              </a:solidFill>
              <a:latin typeface=""/>
              <a:cs typeface="Calibri" panose="020F0502020204030204" pitchFamily="34" charset="0"/>
            </a:endParaRPr>
          </a:p>
          <a:p>
            <a:pPr marL="40640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35000"/>
              <a:buFont typeface="Arial"/>
              <a:buChar char="•"/>
            </a:pPr>
            <a:r>
              <a:rPr lang="en" sz="1600" dirty="0">
                <a:solidFill>
                  <a:schemeClr val="bg2">
                    <a:lumMod val="50000"/>
                  </a:schemeClr>
                </a:solidFill>
                <a:latin typeface=""/>
                <a:cs typeface="Calibri" panose="020F0502020204030204" pitchFamily="34" charset="0"/>
              </a:rPr>
              <a:t>Planning and development</a:t>
            </a:r>
          </a:p>
          <a:p>
            <a:pPr marL="40640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35000"/>
              <a:buFont typeface="Arial"/>
              <a:buChar char="•"/>
            </a:pPr>
            <a:r>
              <a:rPr lang="en" sz="1600" dirty="0">
                <a:solidFill>
                  <a:schemeClr val="bg2">
                    <a:lumMod val="50000"/>
                  </a:schemeClr>
                </a:solidFill>
                <a:latin typeface=""/>
                <a:cs typeface="Calibri" panose="020F0502020204030204" pitchFamily="34" charset="0"/>
              </a:rPr>
              <a:t>Use of public spaces</a:t>
            </a:r>
            <a:endParaRPr sz="1600" dirty="0">
              <a:solidFill>
                <a:schemeClr val="bg2">
                  <a:lumMod val="50000"/>
                </a:schemeClr>
              </a:solidFill>
              <a:latin typeface=""/>
              <a:cs typeface="Calibri" panose="020F0502020204030204" pitchFamily="34" charset="0"/>
            </a:endParaRPr>
          </a:p>
          <a:p>
            <a:pPr marL="45720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None/>
            </a:pPr>
            <a:endParaRPr sz="1600" dirty="0">
              <a:solidFill>
                <a:schemeClr val="accent6"/>
              </a:solidFill>
              <a:latin typeface=""/>
              <a:cs typeface="Calibri" panose="020F0502020204030204" pitchFamily="34" charset="0"/>
            </a:endParaRPr>
          </a:p>
        </p:txBody>
      </p:sp>
      <p:sp>
        <p:nvSpPr>
          <p:cNvPr id="914" name="Google Shape;914;p10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31</a:t>
            </a:fld>
            <a:endParaRPr/>
          </a:p>
        </p:txBody>
      </p:sp>
      <p:sp>
        <p:nvSpPr>
          <p:cNvPr id="916" name="Google Shape;916;p100"/>
          <p:cNvSpPr txBox="1"/>
          <p:nvPr/>
        </p:nvSpPr>
        <p:spPr>
          <a:xfrm>
            <a:off x="4511675" y="1272989"/>
            <a:ext cx="3834466" cy="2986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06400" marR="0" lvl="0" indent="-28575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35000"/>
              <a:buFont typeface="Arial"/>
              <a:buChar char="•"/>
            </a:pPr>
            <a:r>
              <a:rPr lang="en" sz="1700" b="0" i="0" u="none" strike="noStrike" cap="none" dirty="0">
                <a:solidFill>
                  <a:schemeClr val="bg2">
                    <a:lumMod val="50000"/>
                  </a:schemeClr>
                </a:solidFill>
                <a:latin typeface=""/>
                <a:ea typeface="Instrument Sans"/>
                <a:cs typeface="Calibri" panose="020F0502020204030204" pitchFamily="34" charset="0"/>
                <a:sym typeface="Instrument Sans"/>
              </a:rPr>
              <a:t>Parking, speeding</a:t>
            </a:r>
            <a:r>
              <a:rPr lang="en" sz="1700" dirty="0">
                <a:solidFill>
                  <a:schemeClr val="bg2">
                    <a:lumMod val="50000"/>
                  </a:schemeClr>
                </a:solidFill>
                <a:latin typeface=""/>
                <a:ea typeface="Instrument Sans"/>
                <a:cs typeface="Calibri" panose="020F0502020204030204" pitchFamily="34" charset="0"/>
                <a:sym typeface="Instrument Sans"/>
              </a:rPr>
              <a:t>,</a:t>
            </a:r>
            <a:r>
              <a:rPr lang="en" sz="1700" b="0" i="0" u="none" strike="noStrike" cap="none" dirty="0">
                <a:solidFill>
                  <a:schemeClr val="bg2">
                    <a:lumMod val="50000"/>
                  </a:schemeClr>
                </a:solidFill>
                <a:latin typeface=""/>
                <a:ea typeface="Instrument Sans"/>
                <a:cs typeface="Calibri" panose="020F0502020204030204" pitchFamily="34" charset="0"/>
                <a:sym typeface="Instrument Sans"/>
              </a:rPr>
              <a:t> road safety</a:t>
            </a:r>
            <a:endParaRPr sz="1700" b="0" i="0" u="none" strike="noStrike" cap="none" dirty="0">
              <a:solidFill>
                <a:schemeClr val="bg2">
                  <a:lumMod val="50000"/>
                </a:schemeClr>
              </a:solidFill>
              <a:latin typeface=""/>
              <a:ea typeface="Instrument Sans"/>
              <a:cs typeface="Calibri" panose="020F0502020204030204" pitchFamily="34" charset="0"/>
              <a:sym typeface="Instrument Sans"/>
            </a:endParaRPr>
          </a:p>
          <a:p>
            <a:pPr marL="40640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35000"/>
              <a:buFont typeface="Arial"/>
              <a:buChar char="•"/>
            </a:pPr>
            <a:r>
              <a:rPr lang="en" sz="1700" b="0" i="0" u="none" strike="noStrike" cap="none" dirty="0">
                <a:solidFill>
                  <a:schemeClr val="bg2">
                    <a:lumMod val="50000"/>
                  </a:schemeClr>
                </a:solidFill>
                <a:latin typeface=""/>
                <a:ea typeface="Instrument Sans"/>
                <a:cs typeface="Calibri" panose="020F0502020204030204" pitchFamily="34" charset="0"/>
                <a:sym typeface="Instrument Sans"/>
              </a:rPr>
              <a:t>Businesses in Poundbury</a:t>
            </a:r>
            <a:endParaRPr sz="1700" b="0" i="0" u="none" strike="noStrike" cap="none" dirty="0">
              <a:solidFill>
                <a:schemeClr val="bg2">
                  <a:lumMod val="50000"/>
                </a:schemeClr>
              </a:solidFill>
              <a:latin typeface=""/>
              <a:ea typeface="Instrument Sans"/>
              <a:cs typeface="Calibri" panose="020F0502020204030204" pitchFamily="34" charset="0"/>
              <a:sym typeface="Instrument Sans"/>
            </a:endParaRPr>
          </a:p>
          <a:p>
            <a:pPr marL="40640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35000"/>
              <a:buFont typeface="Arial"/>
              <a:buChar char="•"/>
            </a:pPr>
            <a:r>
              <a:rPr lang="en" sz="1700" b="0" i="0" u="none" strike="noStrike" cap="none" dirty="0">
                <a:solidFill>
                  <a:schemeClr val="bg2">
                    <a:lumMod val="50000"/>
                  </a:schemeClr>
                </a:solidFill>
                <a:latin typeface=""/>
                <a:ea typeface="Instrument Sans"/>
                <a:cs typeface="Calibri" panose="020F0502020204030204" pitchFamily="34" charset="0"/>
                <a:sym typeface="Instrument Sans"/>
              </a:rPr>
              <a:t>Community safety</a:t>
            </a:r>
            <a:endParaRPr sz="1700" b="0" i="0" u="none" strike="noStrike" cap="none" dirty="0">
              <a:solidFill>
                <a:schemeClr val="bg2">
                  <a:lumMod val="50000"/>
                </a:schemeClr>
              </a:solidFill>
              <a:latin typeface=""/>
              <a:ea typeface="Instrument Sans"/>
              <a:cs typeface="Calibri" panose="020F0502020204030204" pitchFamily="34" charset="0"/>
              <a:sym typeface="Instrument Sans"/>
            </a:endParaRPr>
          </a:p>
          <a:p>
            <a:pPr marL="40640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35000"/>
              <a:buChar char="•"/>
            </a:pPr>
            <a:r>
              <a:rPr lang="en" sz="1700" dirty="0">
                <a:solidFill>
                  <a:schemeClr val="bg2">
                    <a:lumMod val="50000"/>
                  </a:schemeClr>
                </a:solidFill>
                <a:latin typeface=""/>
                <a:ea typeface="Instrument Sans"/>
                <a:cs typeface="Calibri" panose="020F0502020204030204" pitchFamily="34" charset="0"/>
                <a:sym typeface="Instrument Sans"/>
              </a:rPr>
              <a:t>Dog-related </a:t>
            </a:r>
            <a:endParaRPr sz="1700" dirty="0">
              <a:solidFill>
                <a:schemeClr val="bg2">
                  <a:lumMod val="50000"/>
                </a:schemeClr>
              </a:solidFill>
              <a:latin typeface=""/>
              <a:ea typeface="Instrument Sans"/>
              <a:cs typeface="Calibri" panose="020F0502020204030204" pitchFamily="34" charset="0"/>
              <a:sym typeface="Instrument Sans"/>
            </a:endParaRPr>
          </a:p>
          <a:p>
            <a:pPr marL="40640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buSzPct val="135000"/>
              <a:buChar char="•"/>
            </a:pPr>
            <a:r>
              <a:rPr lang="en" sz="1700" dirty="0">
                <a:solidFill>
                  <a:schemeClr val="bg2">
                    <a:lumMod val="50000"/>
                  </a:schemeClr>
                </a:solidFill>
                <a:latin typeface=""/>
                <a:ea typeface="Instrument Sans"/>
                <a:cs typeface="Calibri" panose="020F0502020204030204" pitchFamily="34" charset="0"/>
                <a:sym typeface="Instrument Sans"/>
              </a:rPr>
              <a:t>Enforcement of stipulations</a:t>
            </a:r>
            <a:endParaRPr sz="1700" dirty="0">
              <a:solidFill>
                <a:schemeClr val="bg2">
                  <a:lumMod val="50000"/>
                </a:schemeClr>
              </a:solidFill>
              <a:latin typeface=""/>
              <a:ea typeface="Instrument Sans"/>
              <a:cs typeface="Calibri" panose="020F0502020204030204" pitchFamily="34" charset="0"/>
              <a:sym typeface="Instrument San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C356E58-DE05-96D8-FC48-007C5CA884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0952" y="4342874"/>
            <a:ext cx="1066801" cy="711201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Google Shape;922;p101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32</a:t>
            </a:fld>
            <a:endParaRPr/>
          </a:p>
        </p:txBody>
      </p:sp>
      <p:sp>
        <p:nvSpPr>
          <p:cNvPr id="921" name="Google Shape;921;p101"/>
          <p:cNvSpPr txBox="1">
            <a:spLocks noGrp="1"/>
          </p:cNvSpPr>
          <p:nvPr>
            <p:ph type="title" idx="4294967295"/>
          </p:nvPr>
        </p:nvSpPr>
        <p:spPr>
          <a:xfrm>
            <a:off x="285750" y="223838"/>
            <a:ext cx="8858250" cy="9656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endParaRPr sz="1400" dirty="0">
              <a:solidFill>
                <a:srgbClr val="0D444D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4800"/>
              <a:buNone/>
            </a:pPr>
            <a:endParaRPr sz="1400" dirty="0">
              <a:solidFill>
                <a:srgbClr val="0D444D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  <a:p>
            <a:pPr marL="0" lvl="0" indent="0" algn="ctr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4800"/>
              <a:buNone/>
            </a:pPr>
            <a:endParaRPr sz="3600" dirty="0">
              <a:solidFill>
                <a:srgbClr val="0D444D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" sz="3400" b="1" dirty="0">
                <a:solidFill>
                  <a:srgbClr val="07376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Thank you to our community</a:t>
            </a:r>
            <a:br>
              <a:rPr lang="en" sz="3400" b="1" dirty="0">
                <a:solidFill>
                  <a:srgbClr val="07376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" sz="3400" b="1" dirty="0">
                <a:solidFill>
                  <a:srgbClr val="07376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for your support, engagement                                and vision for Poundbury's future</a:t>
            </a:r>
            <a:endParaRPr sz="3400" b="1" dirty="0">
              <a:solidFill>
                <a:srgbClr val="07376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4800"/>
              <a:buNone/>
            </a:pPr>
            <a:endParaRPr sz="3400" dirty="0">
              <a:solidFill>
                <a:srgbClr val="0D44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4800"/>
              <a:buNone/>
            </a:pPr>
            <a:endParaRPr sz="3400" dirty="0">
              <a:solidFill>
                <a:srgbClr val="0D444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4800"/>
              <a:buNone/>
            </a:pPr>
            <a:endParaRPr sz="3400" dirty="0">
              <a:solidFill>
                <a:srgbClr val="0D444D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4800"/>
              <a:buNone/>
            </a:pPr>
            <a:endParaRPr sz="3400" dirty="0">
              <a:solidFill>
                <a:srgbClr val="0D444D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4800"/>
              <a:buNone/>
            </a:pPr>
            <a:endParaRPr sz="3400" dirty="0">
              <a:solidFill>
                <a:srgbClr val="0D444D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4800"/>
              <a:buNone/>
            </a:pPr>
            <a:endParaRPr sz="3400" dirty="0">
              <a:solidFill>
                <a:srgbClr val="0D444D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4800"/>
              <a:buNone/>
            </a:pPr>
            <a:endParaRPr sz="3400" dirty="0">
              <a:solidFill>
                <a:srgbClr val="0D444D"/>
              </a:solidFill>
            </a:endParaRPr>
          </a:p>
          <a:p>
            <a:pPr marL="45720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4800"/>
              <a:buNone/>
            </a:pPr>
            <a:endParaRPr sz="3400" dirty="0">
              <a:solidFill>
                <a:srgbClr val="0D444D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SzPts val="4800"/>
              <a:buNone/>
            </a:pPr>
            <a:endParaRPr sz="2700" b="1" dirty="0">
              <a:solidFill>
                <a:srgbClr val="0D444D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DD481BF-B86F-8AF1-D1B5-0D3E8CE156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0952" y="4342874"/>
            <a:ext cx="1066801" cy="711201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" name="Google Shape;940;p103"/>
          <p:cNvSpPr txBox="1">
            <a:spLocks noGrp="1"/>
          </p:cNvSpPr>
          <p:nvPr>
            <p:ph type="title"/>
          </p:nvPr>
        </p:nvSpPr>
        <p:spPr>
          <a:xfrm>
            <a:off x="310534" y="235350"/>
            <a:ext cx="8520600" cy="637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3600" b="1">
                <a:solidFill>
                  <a:srgbClr val="07376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Get involved: every action counts</a:t>
            </a:r>
            <a:endParaRPr sz="3600" b="1">
              <a:solidFill>
                <a:srgbClr val="07376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41" name="Google Shape;941;p103"/>
          <p:cNvSpPr txBox="1">
            <a:spLocks noGrp="1"/>
          </p:cNvSpPr>
          <p:nvPr>
            <p:ph type="body" idx="1"/>
          </p:nvPr>
        </p:nvSpPr>
        <p:spPr>
          <a:xfrm>
            <a:off x="310534" y="496285"/>
            <a:ext cx="5113731" cy="32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000"/>
              <a:buNone/>
            </a:pPr>
            <a:endParaRPr sz="1200" b="1" dirty="0">
              <a:solidFill>
                <a:schemeClr val="accent6"/>
              </a:solidFill>
              <a:latin typeface="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000"/>
              <a:buNone/>
            </a:pPr>
            <a:r>
              <a:rPr lang="en" sz="14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Volunteer: speak to us tonight! </a:t>
            </a:r>
            <a:endParaRPr sz="1100" dirty="0">
              <a:solidFill>
                <a:schemeClr val="bg2">
                  <a:lumMod val="50000"/>
                </a:schemeClr>
              </a:solidFill>
              <a:latin typeface="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1050" dirty="0">
                <a:solidFill>
                  <a:schemeClr val="bg2">
                    <a:lumMod val="50000"/>
                  </a:schemeClr>
                </a:solidFill>
                <a:latin typeface=""/>
              </a:rPr>
              <a:t>AND/OR</a:t>
            </a:r>
            <a:endParaRPr sz="1050" dirty="0">
              <a:solidFill>
                <a:schemeClr val="bg2">
                  <a:lumMod val="50000"/>
                </a:schemeClr>
              </a:solidFill>
              <a:latin typeface=""/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000"/>
              <a:buNone/>
            </a:pPr>
            <a:r>
              <a:rPr lang="en" sz="14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Support</a:t>
            </a:r>
            <a:endParaRPr sz="1100" dirty="0">
              <a:solidFill>
                <a:schemeClr val="bg2">
                  <a:lumMod val="50000"/>
                </a:schemeClr>
              </a:solidFill>
              <a:latin typeface=""/>
            </a:endParaRPr>
          </a:p>
          <a:p>
            <a:pPr marL="171450" marR="0" lvl="0" indent="-1778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100"/>
              <a:buChar char="●"/>
            </a:pPr>
            <a:r>
              <a:rPr lang="en" sz="11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R</a:t>
            </a:r>
            <a:r>
              <a:rPr lang="en" sz="12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enew Membership: </a:t>
            </a:r>
            <a:r>
              <a:rPr lang="en" sz="12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voluntary donation via </a:t>
            </a:r>
            <a:r>
              <a:rPr lang="en" sz="1200" dirty="0" err="1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lovepoundbury.org</a:t>
            </a:r>
            <a:endParaRPr sz="1200" b="1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/>
              <a:sym typeface="Calibri"/>
            </a:endParaRPr>
          </a:p>
          <a:p>
            <a:pPr marL="171450" marR="0" lvl="0" indent="-18415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200"/>
              <a:buChar char="●"/>
            </a:pPr>
            <a:r>
              <a:rPr lang="en" sz="12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Spread the word</a:t>
            </a:r>
            <a:r>
              <a:rPr lang="en" sz="12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: tell a </a:t>
            </a:r>
            <a:r>
              <a:rPr lang="en" sz="1200" dirty="0" err="1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neighbour</a:t>
            </a:r>
            <a:r>
              <a:rPr lang="en" sz="12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 who doesn’t know about us</a:t>
            </a:r>
            <a:endParaRPr sz="1100" dirty="0">
              <a:solidFill>
                <a:schemeClr val="bg2">
                  <a:lumMod val="50000"/>
                </a:schemeClr>
              </a:solidFill>
              <a:latin typeface=""/>
            </a:endParaRPr>
          </a:p>
          <a:p>
            <a:pPr marL="171450" marR="0" lvl="0" indent="-18415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200"/>
              <a:buChar char="●"/>
            </a:pPr>
            <a:r>
              <a:rPr lang="en" sz="12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Supporting business</a:t>
            </a:r>
            <a:r>
              <a:rPr lang="en" sz="12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: introduce potential partners or just shop local</a:t>
            </a:r>
            <a:endParaRPr sz="1200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/>
              <a:sym typeface="Calibri"/>
            </a:endParaRPr>
          </a:p>
          <a:p>
            <a:pPr marL="171450" marR="0" lvl="0" indent="-18415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200"/>
              <a:buChar char="●"/>
            </a:pPr>
            <a:r>
              <a:rPr lang="en" sz="12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Attend events</a:t>
            </a:r>
            <a:r>
              <a:rPr lang="en" sz="12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: support community activities</a:t>
            </a:r>
            <a:endParaRPr sz="1200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/>
              <a:sym typeface="Calibri"/>
            </a:endParaRPr>
          </a:p>
          <a:p>
            <a:pPr marL="171450" marR="0" lvl="0" indent="-187325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6"/>
              </a:buClr>
              <a:buSzPts val="1250"/>
              <a:buFont typeface="Calibri"/>
              <a:buChar char="●"/>
            </a:pPr>
            <a:r>
              <a:rPr lang="en" sz="12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Send us a story: </a:t>
            </a:r>
            <a:r>
              <a:rPr lang="en" sz="1200" dirty="0" err="1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whatson@lovepoundbury.org</a:t>
            </a:r>
            <a:endParaRPr sz="1200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/>
              <a:sym typeface="Calibri"/>
            </a:endParaRPr>
          </a:p>
          <a:p>
            <a:pPr marL="171450" marR="0" lvl="0" indent="-18415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200"/>
              <a:buChar char="●"/>
            </a:pPr>
            <a:r>
              <a:rPr lang="en" sz="12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Tell us what matters: </a:t>
            </a:r>
            <a:r>
              <a:rPr lang="en" sz="12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your feedback shapes what we do</a:t>
            </a:r>
            <a:endParaRPr sz="1200" dirty="0">
              <a:solidFill>
                <a:schemeClr val="bg2">
                  <a:lumMod val="50000"/>
                </a:schemeClr>
              </a:solidFill>
              <a:latin typeface=""/>
            </a:endParaRPr>
          </a:p>
        </p:txBody>
      </p:sp>
      <p:sp>
        <p:nvSpPr>
          <p:cNvPr id="942" name="Google Shape;942;p10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33</a:t>
            </a:fld>
            <a:endParaRPr/>
          </a:p>
        </p:txBody>
      </p:sp>
      <p:sp>
        <p:nvSpPr>
          <p:cNvPr id="944" name="Google Shape;944;p103"/>
          <p:cNvSpPr/>
          <p:nvPr/>
        </p:nvSpPr>
        <p:spPr>
          <a:xfrm>
            <a:off x="6176900" y="474666"/>
            <a:ext cx="2574300" cy="2714100"/>
          </a:xfrm>
          <a:prstGeom prst="star6">
            <a:avLst>
              <a:gd name="adj" fmla="val 28868"/>
              <a:gd name="hf" fmla="val 115470"/>
            </a:avLst>
          </a:prstGeom>
          <a:solidFill>
            <a:schemeClr val="lt2"/>
          </a:solidFill>
          <a:ln w="38100" cap="flat" cmpd="sng">
            <a:solidFill>
              <a:srgbClr val="F9CB9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500" b="1" dirty="0">
                <a:solidFill>
                  <a:srgbClr val="0D444D"/>
                </a:solidFill>
                <a:latin typeface=""/>
                <a:ea typeface="Calibri"/>
                <a:cs typeface="Calibri"/>
                <a:sym typeface="Calibri"/>
              </a:rPr>
              <a:t>We Need You!</a:t>
            </a:r>
            <a:endParaRPr sz="1500" b="1" dirty="0">
              <a:solidFill>
                <a:srgbClr val="0D444D"/>
              </a:solidFill>
              <a:latin typeface="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100" dirty="0">
                <a:solidFill>
                  <a:srgbClr val="0D444D"/>
                </a:solidFill>
                <a:latin typeface=""/>
                <a:ea typeface="Calibri"/>
                <a:cs typeface="Calibri"/>
                <a:sym typeface="Calibri"/>
              </a:rPr>
              <a:t>The success of this association depends on </a:t>
            </a:r>
            <a:r>
              <a:rPr lang="en" sz="1100" b="1" dirty="0">
                <a:solidFill>
                  <a:srgbClr val="0D444D"/>
                </a:solidFill>
                <a:latin typeface=""/>
                <a:ea typeface="Calibri"/>
                <a:cs typeface="Calibri"/>
                <a:sym typeface="Calibri"/>
              </a:rPr>
              <a:t>community participation and volunteer commitment</a:t>
            </a:r>
            <a:endParaRPr sz="1200" dirty="0">
              <a:latin typeface="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945" name="Google Shape;945;p103"/>
          <p:cNvSpPr txBox="1"/>
          <p:nvPr/>
        </p:nvSpPr>
        <p:spPr>
          <a:xfrm>
            <a:off x="6106982" y="3188766"/>
            <a:ext cx="2557200" cy="1697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Stay connected</a:t>
            </a:r>
            <a:endParaRPr sz="1600" b="1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/>
              <a:sym typeface="Calibri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D444D"/>
              </a:buClr>
              <a:buSzPts val="1100"/>
              <a:buChar char="●"/>
            </a:pPr>
            <a:r>
              <a:rPr lang="en" sz="11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Website</a:t>
            </a:r>
            <a:r>
              <a:rPr lang="en" sz="11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: </a:t>
            </a:r>
            <a:r>
              <a:rPr lang="en" sz="1100" dirty="0" err="1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lovepoundbury.org</a:t>
            </a:r>
            <a:endParaRPr sz="1100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/>
              <a:sym typeface="Calibri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444D"/>
              </a:buClr>
              <a:buSzPts val="1100"/>
              <a:buChar char="●"/>
            </a:pPr>
            <a:r>
              <a:rPr lang="en" sz="1100" b="1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Newsletter</a:t>
            </a:r>
            <a:r>
              <a:rPr lang="en" sz="11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: Weekly updates</a:t>
            </a:r>
            <a:endParaRPr sz="1100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/>
              <a:sym typeface="Calibri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444D"/>
              </a:buClr>
              <a:buSzPts val="1100"/>
              <a:buChar char="●"/>
            </a:pPr>
            <a:r>
              <a:rPr lang="en" sz="11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       :  @LovePoundbury</a:t>
            </a:r>
            <a:endParaRPr sz="1100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/>
              <a:sym typeface="Calibri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444D"/>
              </a:buClr>
              <a:buSzPts val="1100"/>
              <a:buFont typeface="Instrument Sans"/>
              <a:buChar char="●"/>
            </a:pPr>
            <a:r>
              <a:rPr lang="en" sz="1100" dirty="0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       : @LovePoundbury</a:t>
            </a:r>
            <a:endParaRPr sz="1100" dirty="0">
              <a:solidFill>
                <a:schemeClr val="bg2">
                  <a:lumMod val="50000"/>
                </a:schemeClr>
              </a:solidFill>
              <a:latin typeface=""/>
              <a:ea typeface="Calibri"/>
              <a:cs typeface="Calibri"/>
              <a:sym typeface="Calibri"/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D444D"/>
              </a:buClr>
              <a:buSzPts val="1100"/>
              <a:buChar char="●"/>
            </a:pPr>
            <a:r>
              <a:rPr lang="en" sz="1100" dirty="0" err="1">
                <a:solidFill>
                  <a:schemeClr val="bg2">
                    <a:lumMod val="50000"/>
                  </a:schemeClr>
                </a:solidFill>
                <a:latin typeface=""/>
                <a:ea typeface="Calibri"/>
                <a:cs typeface="Calibri"/>
                <a:sym typeface="Calibri"/>
              </a:rPr>
              <a:t>info@lovepoundbury.org</a:t>
            </a:r>
            <a:endParaRPr sz="3000" dirty="0">
              <a:solidFill>
                <a:schemeClr val="bg2">
                  <a:lumMod val="50000"/>
                </a:schemeClr>
              </a:solidFill>
              <a:latin typeface=""/>
              <a:ea typeface="Instrument Sans SemiBold"/>
              <a:cs typeface="Instrument Sans SemiBold"/>
              <a:sym typeface="Instrument Sans SemiBold"/>
            </a:endParaRPr>
          </a:p>
        </p:txBody>
      </p:sp>
      <p:sp>
        <p:nvSpPr>
          <p:cNvPr id="946" name="Google Shape;946;p103"/>
          <p:cNvSpPr txBox="1"/>
          <p:nvPr/>
        </p:nvSpPr>
        <p:spPr>
          <a:xfrm>
            <a:off x="233575" y="3957100"/>
            <a:ext cx="3425700" cy="1114200"/>
          </a:xfrm>
          <a:prstGeom prst="rect">
            <a:avLst/>
          </a:prstGeom>
          <a:noFill/>
          <a:ln w="28575" cap="flat" cmpd="sng">
            <a:solidFill>
              <a:srgbClr val="CB9713">
                <a:alpha val="85882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" sz="2300" b="1" i="0" u="none" strike="noStrike" cap="none" dirty="0">
                <a:solidFill>
                  <a:srgbClr val="0D444D"/>
                </a:solidFill>
                <a:latin typeface="Calibri"/>
                <a:ea typeface="Calibri"/>
                <a:cs typeface="Calibri"/>
                <a:sym typeface="Calibri"/>
              </a:rPr>
              <a:t>Annual General Meeting</a:t>
            </a:r>
            <a:endParaRPr sz="2300" b="1" i="0" u="none" strike="noStrike" cap="none" dirty="0">
              <a:solidFill>
                <a:srgbClr val="0D444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" sz="1700" b="1" i="0" u="none" strike="noStrike" cap="none" dirty="0">
                <a:solidFill>
                  <a:srgbClr val="0D444D"/>
                </a:solidFill>
                <a:latin typeface="Calibri"/>
                <a:ea typeface="Calibri"/>
                <a:cs typeface="Calibri"/>
                <a:sym typeface="Calibri"/>
              </a:rPr>
              <a:t>May 2027</a:t>
            </a:r>
            <a:r>
              <a:rPr lang="en" sz="1700" b="0" i="0" u="none" strike="noStrike" cap="none" dirty="0">
                <a:solidFill>
                  <a:srgbClr val="0D444D"/>
                </a:solidFill>
                <a:latin typeface="Calibri"/>
                <a:ea typeface="Calibri"/>
                <a:cs typeface="Calibri"/>
                <a:sym typeface="Calibri"/>
              </a:rPr>
              <a:t> TBC</a:t>
            </a:r>
            <a:endParaRPr sz="1700" b="0" i="1" u="none" strike="noStrike" cap="none" dirty="0">
              <a:solidFill>
                <a:srgbClr val="0D444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chemeClr val="l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pic>
        <p:nvPicPr>
          <p:cNvPr id="947" name="Google Shape;947;p10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29776" y="4389155"/>
            <a:ext cx="172674" cy="172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48" name="Google Shape;948;p10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29776" y="4215941"/>
            <a:ext cx="172674" cy="172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50F1A90-6A3E-1F55-24CB-387F8B26FA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0952" y="4342874"/>
            <a:ext cx="1066801" cy="711201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" name="Google Shape;954;p10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"/>
              <a:t>34</a:t>
            </a:fld>
            <a:endParaRPr/>
          </a:p>
        </p:txBody>
      </p:sp>
      <p:sp>
        <p:nvSpPr>
          <p:cNvPr id="953" name="Google Shape;953;p104"/>
          <p:cNvSpPr txBox="1">
            <a:spLocks noGrp="1"/>
          </p:cNvSpPr>
          <p:nvPr>
            <p:ph type="title" idx="4294967295"/>
          </p:nvPr>
        </p:nvSpPr>
        <p:spPr>
          <a:xfrm>
            <a:off x="503521" y="671859"/>
            <a:ext cx="8269287" cy="2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" sz="3600" b="1" dirty="0">
                <a:solidFill>
                  <a:srgbClr val="07376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Building Our Community Together</a:t>
            </a:r>
            <a:endParaRPr sz="3600" b="1" dirty="0">
              <a:solidFill>
                <a:srgbClr val="07376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ctr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4800"/>
              <a:buNone/>
            </a:pPr>
            <a:endParaRPr sz="1800" i="1" dirty="0">
              <a:solidFill>
                <a:srgbClr val="0D444D"/>
              </a:solidFill>
              <a:latin typeface="Calibri" panose="020F0502020204030204" pitchFamily="34" charset="0"/>
              <a:ea typeface="Instrument Sans"/>
              <a:cs typeface="Calibri" panose="020F0502020204030204" pitchFamily="34" charset="0"/>
              <a:sym typeface="Instrument Sans"/>
            </a:endParaRPr>
          </a:p>
          <a:p>
            <a:pPr marL="0" lvl="0" indent="0" algn="ctr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4800"/>
              <a:buNone/>
            </a:pPr>
            <a:r>
              <a:rPr lang="en" sz="1800" i="1" dirty="0">
                <a:solidFill>
                  <a:schemeClr val="bg2">
                    <a:lumMod val="50000"/>
                  </a:schemeClr>
                </a:solidFill>
                <a:latin typeface=""/>
                <a:ea typeface="Instrument Sans"/>
                <a:cs typeface="Calibri" panose="020F0502020204030204" pitchFamily="34" charset="0"/>
                <a:sym typeface="Instrument Sans"/>
              </a:rPr>
              <a:t>Working collaboratively to address local needs, celebrate our community, and create meaningful opportunities for connection and growth</a:t>
            </a:r>
            <a:endParaRPr sz="1800" i="1" dirty="0">
              <a:solidFill>
                <a:schemeClr val="bg2">
                  <a:lumMod val="50000"/>
                </a:schemeClr>
              </a:solidFill>
              <a:latin typeface=""/>
              <a:ea typeface="Instrument Sans"/>
              <a:cs typeface="Calibri" panose="020F0502020204030204" pitchFamily="34" charset="0"/>
              <a:sym typeface="Instrument Sans"/>
            </a:endParaRPr>
          </a:p>
          <a:p>
            <a:pPr marL="0" lvl="0" indent="0" algn="ctr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4800"/>
              <a:buNone/>
            </a:pPr>
            <a:endParaRPr sz="1800" b="1" dirty="0">
              <a:solidFill>
                <a:srgbClr val="0D444D"/>
              </a:solidFill>
              <a:latin typeface=""/>
              <a:ea typeface="Instrument Sans"/>
              <a:cs typeface="Calibri" panose="020F0502020204030204" pitchFamily="34" charset="0"/>
              <a:sym typeface="Instrument Sans"/>
            </a:endParaRPr>
          </a:p>
          <a:p>
            <a:pPr marL="0" lvl="0" indent="0" algn="ctr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4800"/>
              <a:buNone/>
            </a:pPr>
            <a:r>
              <a:rPr lang="en" sz="1800" b="1" dirty="0">
                <a:solidFill>
                  <a:srgbClr val="0D444D"/>
                </a:solidFill>
                <a:latin typeface=""/>
                <a:ea typeface="Instrument Sans"/>
                <a:cs typeface="Calibri" panose="020F0502020204030204" pitchFamily="34" charset="0"/>
                <a:sym typeface="Instrument Sans"/>
              </a:rPr>
              <a:t>Thank you for being part of Poundbury's future</a:t>
            </a:r>
            <a:endParaRPr sz="3600" dirty="0">
              <a:solidFill>
                <a:srgbClr val="0D444D"/>
              </a:solidFill>
              <a:latin typeface="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8A0088C-7FC4-DAE2-3D13-608ED2588C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8542" y="3488924"/>
            <a:ext cx="2306986" cy="153799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21354</TotalTime>
  <Words>2897</Words>
  <Application>Microsoft Macintosh PowerPoint</Application>
  <PresentationFormat>On-screen Show (16:9)</PresentationFormat>
  <Paragraphs>518</Paragraphs>
  <Slides>34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1" baseType="lpstr">
      <vt:lpstr>Aptos</vt:lpstr>
      <vt:lpstr>Instrument Sans</vt:lpstr>
      <vt:lpstr>Arial</vt:lpstr>
      <vt:lpstr>Verdana</vt:lpstr>
      <vt:lpstr>Aptos Display</vt:lpstr>
      <vt:lpstr>Calibri</vt:lpstr>
      <vt:lpstr>Office Theme</vt:lpstr>
      <vt:lpstr>Community Association of Poundbury CIC   </vt:lpstr>
      <vt:lpstr>Welcome!  Building a vibrant, inclusive  and supportive community  18 months on, we have much to share, and plans too!    </vt:lpstr>
      <vt:lpstr>Doors open Welcome, thanks &amp; introduction – Zoe Bell (6-6.05) Key note: Dorchester Town Clerk Charmaine Denny (6.05-6.15) Progress review – All (6.15-6.30) Formal business (6.30-6.45)             - Financial report and Community Interest Summary: Jerry Cooke            - New Treasurer Plans for 2027 – All (6.45-6.55) Your input matters: table discussions and volunteer sign-ups BREAK until 7.15 Stakeholder Q&amp;A panel - Tim Wilmot moderating (7.15-7.55) Next steps and close - Zoe Bell (7.55-8.00)</vt:lpstr>
      <vt:lpstr>Our mission</vt:lpstr>
      <vt:lpstr>Thank you to our current volunteers!</vt:lpstr>
      <vt:lpstr>Thanks to supporting businesses 2025-26</vt:lpstr>
      <vt:lpstr>Our aims tonight</vt:lpstr>
      <vt:lpstr>PowerPoint Presentation</vt:lpstr>
      <vt:lpstr>Key measures</vt:lpstr>
      <vt:lpstr>Our new look</vt:lpstr>
      <vt:lpstr>Communications: reaching all of Poundbury LovePoundbury Virtual Community Hub &amp; Notice Boards </vt:lpstr>
      <vt:lpstr>Communications: reaching all of Poundbury Newsletter &amp; Social Media  </vt:lpstr>
      <vt:lpstr>Virtual Community Hub: always on and current </vt:lpstr>
      <vt:lpstr>Love Poundbury “Good Things” </vt:lpstr>
      <vt:lpstr>Poundbury Good Things Raffle!</vt:lpstr>
      <vt:lpstr>Our additional initiatives</vt:lpstr>
      <vt:lpstr>And more</vt:lpstr>
      <vt:lpstr>Year 1 (2025/26) Financials</vt:lpstr>
      <vt:lpstr>Year 2 (2026/27): Projected Income &amp; Costs</vt:lpstr>
      <vt:lpstr>AGM formal business:  CIC Community Interest Summary Year 1</vt:lpstr>
      <vt:lpstr>Membership donations</vt:lpstr>
      <vt:lpstr>New Treasurer: Melanie-Kate Fowler</vt:lpstr>
      <vt:lpstr>Team composition</vt:lpstr>
      <vt:lpstr>We need you to shape Poundbury’s future</vt:lpstr>
      <vt:lpstr>PowerPoint Presentation</vt:lpstr>
      <vt:lpstr>PowerPoint Presentation</vt:lpstr>
      <vt:lpstr>PowerPoint Presentation</vt:lpstr>
      <vt:lpstr>Stakeholder Q&amp;A session</vt:lpstr>
      <vt:lpstr>Thank you to the stakeholder panel</vt:lpstr>
      <vt:lpstr>Terms of engagement  Respect No personal attacks Time limits  Solution-focused - emphasis on next steps and accountability, not blame No interruptions - allow speakers to complete responses We will address questions sent in advance first      </vt:lpstr>
      <vt:lpstr>Questions: key themes           </vt:lpstr>
      <vt:lpstr>   Thank you to our community  for your support, engagement                                and vision for Poundbury's future         </vt:lpstr>
      <vt:lpstr>Get involved: every action counts</vt:lpstr>
      <vt:lpstr>Building Our Community Together  Working collaboratively to address local needs, celebrate our community, and create meaningful opportunities for connection and growth  Thank you for being part of Poundbury's future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Zoe Bell</cp:lastModifiedBy>
  <cp:revision>28</cp:revision>
  <dcterms:modified xsi:type="dcterms:W3CDTF">2026-09-30T16:16:41Z</dcterms:modified>
</cp:coreProperties>
</file>